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2043" r:id="rId3"/>
    <p:sldId id="344" r:id="rId4"/>
    <p:sldId id="342" r:id="rId5"/>
    <p:sldId id="346" r:id="rId6"/>
    <p:sldId id="353" r:id="rId7"/>
    <p:sldId id="347" r:id="rId8"/>
    <p:sldId id="350" r:id="rId9"/>
    <p:sldId id="348" r:id="rId10"/>
    <p:sldId id="351" r:id="rId11"/>
    <p:sldId id="2044" r:id="rId12"/>
    <p:sldId id="384" r:id="rId13"/>
    <p:sldId id="354" r:id="rId14"/>
    <p:sldId id="2045" r:id="rId15"/>
    <p:sldId id="355" r:id="rId16"/>
    <p:sldId id="356" r:id="rId17"/>
    <p:sldId id="357" r:id="rId18"/>
    <p:sldId id="358" r:id="rId19"/>
    <p:sldId id="359" r:id="rId20"/>
    <p:sldId id="388" r:id="rId21"/>
    <p:sldId id="360" r:id="rId22"/>
    <p:sldId id="361" r:id="rId23"/>
    <p:sldId id="362" r:id="rId24"/>
    <p:sldId id="363" r:id="rId25"/>
    <p:sldId id="385" r:id="rId26"/>
    <p:sldId id="364" r:id="rId27"/>
    <p:sldId id="365" r:id="rId28"/>
    <p:sldId id="386" r:id="rId29"/>
    <p:sldId id="389" r:id="rId30"/>
    <p:sldId id="366" r:id="rId31"/>
    <p:sldId id="367" r:id="rId32"/>
    <p:sldId id="387" r:id="rId33"/>
    <p:sldId id="368" r:id="rId34"/>
    <p:sldId id="369" r:id="rId35"/>
    <p:sldId id="370" r:id="rId36"/>
    <p:sldId id="383" r:id="rId37"/>
    <p:sldId id="371" r:id="rId38"/>
    <p:sldId id="372" r:id="rId39"/>
    <p:sldId id="373" r:id="rId40"/>
    <p:sldId id="374" r:id="rId41"/>
    <p:sldId id="375" r:id="rId42"/>
    <p:sldId id="393" r:id="rId43"/>
    <p:sldId id="2046" r:id="rId44"/>
    <p:sldId id="396" r:id="rId45"/>
    <p:sldId id="394" r:id="rId46"/>
    <p:sldId id="395" r:id="rId47"/>
    <p:sldId id="397" r:id="rId48"/>
    <p:sldId id="398" r:id="rId49"/>
    <p:sldId id="390" r:id="rId50"/>
    <p:sldId id="391" r:id="rId51"/>
    <p:sldId id="392" r:id="rId52"/>
    <p:sldId id="399" r:id="rId53"/>
    <p:sldId id="401" r:id="rId54"/>
    <p:sldId id="402" r:id="rId55"/>
    <p:sldId id="403" r:id="rId56"/>
    <p:sldId id="404" r:id="rId57"/>
    <p:sldId id="406" r:id="rId58"/>
    <p:sldId id="405" r:id="rId59"/>
    <p:sldId id="407" r:id="rId60"/>
    <p:sldId id="408" r:id="rId61"/>
    <p:sldId id="409" r:id="rId62"/>
    <p:sldId id="410" r:id="rId63"/>
    <p:sldId id="411" r:id="rId64"/>
    <p:sldId id="382" r:id="rId65"/>
    <p:sldId id="378" r:id="rId66"/>
    <p:sldId id="204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6"/>
  </p:normalViewPr>
  <p:slideViewPr>
    <p:cSldViewPr snapToGrid="0" snapToObjects="1">
      <p:cViewPr varScale="1">
        <p:scale>
          <a:sx n="110" d="100"/>
          <a:sy n="110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DE1F-BDA4-B541-921C-9252FCFBFC5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EF642-877A-3748-9CD7-D82B07A9C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9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61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47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6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6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20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5F4F0-2E62-8B4A-85A7-32CBA2BD59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6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35D9-15E5-1E41-A0A4-6221EBF5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AADB7-07DF-964A-A1D2-A19259760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0A02D-7866-3D44-8EEF-562D5690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998AB-737C-3044-B492-DF0E001B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7F185-9528-0E4D-B577-740BF88B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3FE4-9547-5B48-ADDF-D274C36A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13E07-61E6-A247-BE31-079546F20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8DAB-A9FF-1D44-B318-294180F3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3948D-F7CC-1246-9573-9F280F16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2D498-EA82-7843-A060-A1E8D141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7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038EA-23B5-DB4F-849F-C7B00D082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EA237-B54E-494B-B4FC-A2FB53EA9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5F5D-5076-4C46-9149-5A593804D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7E23D-3A36-0343-8DA6-3BAECE98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18EFC-3D69-0648-BB77-870F984F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8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0BAB-1211-0C48-BFFF-FC84ABCD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42F1-992C-C14C-8D37-7B0B7BCB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2546-2B33-964B-A311-D18EF7034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681EF-7D3C-0E4E-B82C-A6E9407E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20DBC-EAC0-9F4D-9279-D4D2BAF1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4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0720-6AD6-BA4E-BC6F-099BDFDE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0935F-0579-0947-A645-F2A2BFC18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43119-39E6-9546-AC12-E9798E25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19058-70F2-FE4F-933D-2950641B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5D26F-36E5-774B-977C-6BD2F544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4F55-9EAA-E549-998B-4B8CA8BF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A437-826A-084F-8C63-E5FA8BEDB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28F66-D37C-1E49-A94D-702D5153D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681DB-DEAD-3040-9659-A9711E5F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D081E-94FE-4E4A-BC9A-574D2989D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2C67A-F2EE-584A-AE76-F17C0A0A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7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96A8-4C2C-0C46-9ED2-0C572B23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9D27A-CDF0-0741-B8DE-55BEBC3F1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48465-CB52-0748-806A-D9C641AD3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B81F8-42DB-8A40-8250-120BEE8F6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5B032-94C6-1845-BE00-AE758D2A5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4FABE-78E5-1E4F-973C-037A1061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C57C8-27FA-7C43-BC1B-9AB78070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1406A-6E0B-8C46-B4E6-2D4BAD72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3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8DB9-F5B2-B848-B979-E8E61666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739D6-F9D4-7541-B13D-CC9E3EEC7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01C8A-96D0-6949-B3F8-783CBA66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C8432-AC16-DC48-9FF8-73AEF425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0EE81-A2AA-A745-8C10-5FAE66D4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BFCCB-126F-1347-806B-ED72AD5D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480D6-C707-0A44-B5A4-939FD839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8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E0C6-2A5B-0149-979D-5CA49088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01F2-B897-5047-90BD-25AAA7E58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37A78-B967-2841-B0CF-494D423E8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C5FB9-219E-9846-AD9D-5AE58ED0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1FEB-BAF1-C04D-8DF3-E6DD1AC4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EF967-5747-9340-AC4A-6B1D0D02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5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557E-4717-294C-9F85-EA425748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6B8A2-7BC3-E643-9FF2-285CD3DAA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098F0-1A58-D94D-A084-4C615A7A5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A76AC-372C-FD4F-AF4E-ECA8A86D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6885E-8CE5-4040-BB87-52825CB9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56914-DC86-A245-9F36-CA78EFA7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69987-D063-474B-B01A-5CDA21A7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293B1-6680-874F-A90A-98DCCD1E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3F723-2FE1-1345-BDD3-FBEB10283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456EC-293D-6641-B2C5-C44BFE79AF4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F6FF5-913B-D144-B979-8AEF1DEBF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AAB50-1B88-C44F-A31E-C53E41C73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CF0FC-5616-594D-918C-34AE2584B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2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n.wikipedia.org/wiki/N-gram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FACC-3A77-4930-806F-AEC046CCD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HIDS-7006: </a:t>
            </a:r>
            <a:br>
              <a:rPr lang="en-US" dirty="0"/>
            </a:br>
            <a:r>
              <a:rPr lang="en-US" dirty="0"/>
              <a:t>AI for Health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701D1-BCDF-4163-B365-80F2E75A5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632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Week 8: Introduction to Text representation and classification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02/29/2024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Samir Gupta,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38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Bag-of-words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37853"/>
          </a:xfrm>
        </p:spPr>
        <p:txBody>
          <a:bodyPr>
            <a:normAutofit/>
          </a:bodyPr>
          <a:lstStyle/>
          <a:p>
            <a:r>
              <a:rPr lang="en-US" dirty="0"/>
              <a:t>Example: in web search, if user searches for </a:t>
            </a:r>
            <a:r>
              <a:rPr lang="en-US" dirty="0">
                <a:solidFill>
                  <a:srgbClr val="FF0000"/>
                </a:solidFill>
              </a:rPr>
              <a:t>“lung cancer”</a:t>
            </a:r>
            <a:r>
              <a:rPr lang="en-US" dirty="0"/>
              <a:t>, we might like to match documents containing </a:t>
            </a:r>
            <a:r>
              <a:rPr lang="en-US" dirty="0">
                <a:solidFill>
                  <a:srgbClr val="FF0000"/>
                </a:solidFill>
              </a:rPr>
              <a:t>“lung neoplasm”</a:t>
            </a:r>
          </a:p>
          <a:p>
            <a:endParaRPr lang="en-US" dirty="0"/>
          </a:p>
          <a:p>
            <a:r>
              <a:rPr lang="en-US" dirty="0"/>
              <a:t>But: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cancer = [0 0 0 0 0 0 0 0 0 0 1 0 0 0 0]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neoplasm =  [0 0 0 0 0 0 0 1 0 0 0 0 0 0 0]</a:t>
            </a: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r>
              <a:rPr lang="en-US" dirty="0"/>
              <a:t>These two vectors are </a:t>
            </a:r>
            <a:r>
              <a:rPr lang="en-US" dirty="0">
                <a:solidFill>
                  <a:srgbClr val="C00000"/>
                </a:solidFill>
              </a:rPr>
              <a:t>orthogonal</a:t>
            </a:r>
            <a:r>
              <a:rPr lang="en-US" dirty="0"/>
              <a:t>.</a:t>
            </a:r>
          </a:p>
          <a:p>
            <a:r>
              <a:rPr lang="en-US" dirty="0"/>
              <a:t>There is no natural notion of </a:t>
            </a:r>
            <a:r>
              <a:rPr lang="en-US" dirty="0">
                <a:solidFill>
                  <a:srgbClr val="C00000"/>
                </a:solidFill>
              </a:rPr>
              <a:t>similarity</a:t>
            </a:r>
            <a:r>
              <a:rPr lang="en-US" dirty="0"/>
              <a:t> for one-hot vectors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036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9897" y="1501964"/>
            <a:ext cx="10260107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Instead: learn to </a:t>
            </a:r>
            <a:r>
              <a:rPr lang="en-US" sz="2400" dirty="0">
                <a:solidFill>
                  <a:srgbClr val="C00000"/>
                </a:solidFill>
              </a:rPr>
              <a:t>encode similarity </a:t>
            </a:r>
            <a:r>
              <a:rPr lang="en-US" sz="2400" dirty="0"/>
              <a:t>in the vectors themselves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9B55E-D470-4FF3-AEC0-B311E9B167D5}"/>
              </a:ext>
            </a:extLst>
          </p:cNvPr>
          <p:cNvSpPr txBox="1"/>
          <p:nvPr/>
        </p:nvSpPr>
        <p:spPr>
          <a:xfrm>
            <a:off x="7753783" y="3193915"/>
            <a:ext cx="375058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Word2vec</a:t>
            </a:r>
            <a:r>
              <a:rPr lang="en-US" sz="2000" b="1" dirty="0"/>
              <a:t> : Word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Developed by Google (</a:t>
            </a:r>
            <a:r>
              <a:rPr lang="en-US" sz="2000" dirty="0" err="1"/>
              <a:t>Mikolov</a:t>
            </a:r>
            <a:r>
              <a:rPr lang="en-US" sz="2000" dirty="0"/>
              <a:t> et al. 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Framework for learning word vectors based on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9" name="直線單箭頭接點 3">
            <a:extLst>
              <a:ext uri="{FF2B5EF4-FFF2-40B4-BE49-F238E27FC236}">
                <a16:creationId xmlns:a16="http://schemas.microsoft.com/office/drawing/2014/main" id="{81BE19FD-1DA9-45C7-8991-68F8A5275027}"/>
              </a:ext>
            </a:extLst>
          </p:cNvPr>
          <p:cNvCxnSpPr/>
          <p:nvPr/>
        </p:nvCxnSpPr>
        <p:spPr>
          <a:xfrm>
            <a:off x="-104188" y="5506889"/>
            <a:ext cx="72379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4">
            <a:extLst>
              <a:ext uri="{FF2B5EF4-FFF2-40B4-BE49-F238E27FC236}">
                <a16:creationId xmlns:a16="http://schemas.microsoft.com/office/drawing/2014/main" id="{4A896B13-C093-414C-A7A1-E48AE52EA862}"/>
              </a:ext>
            </a:extLst>
          </p:cNvPr>
          <p:cNvCxnSpPr/>
          <p:nvPr/>
        </p:nvCxnSpPr>
        <p:spPr>
          <a:xfrm flipV="1">
            <a:off x="585215" y="2639791"/>
            <a:ext cx="0" cy="3210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7">
            <a:extLst>
              <a:ext uri="{FF2B5EF4-FFF2-40B4-BE49-F238E27FC236}">
                <a16:creationId xmlns:a16="http://schemas.microsoft.com/office/drawing/2014/main" id="{7AB0DDB1-401B-42E6-890B-D6D25B5DDAAC}"/>
              </a:ext>
            </a:extLst>
          </p:cNvPr>
          <p:cNvSpPr/>
          <p:nvPr/>
        </p:nvSpPr>
        <p:spPr>
          <a:xfrm>
            <a:off x="4028315" y="4397489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8">
            <a:extLst>
              <a:ext uri="{FF2B5EF4-FFF2-40B4-BE49-F238E27FC236}">
                <a16:creationId xmlns:a16="http://schemas.microsoft.com/office/drawing/2014/main" id="{B0C07723-E37A-4EC3-9ECA-E2D308F3F2A9}"/>
              </a:ext>
            </a:extLst>
          </p:cNvPr>
          <p:cNvSpPr/>
          <p:nvPr/>
        </p:nvSpPr>
        <p:spPr>
          <a:xfrm>
            <a:off x="4260605" y="4667668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9">
            <a:extLst>
              <a:ext uri="{FF2B5EF4-FFF2-40B4-BE49-F238E27FC236}">
                <a16:creationId xmlns:a16="http://schemas.microsoft.com/office/drawing/2014/main" id="{B1E87AB7-2473-4A93-A40A-8BF286017FC6}"/>
              </a:ext>
            </a:extLst>
          </p:cNvPr>
          <p:cNvSpPr/>
          <p:nvPr/>
        </p:nvSpPr>
        <p:spPr>
          <a:xfrm>
            <a:off x="4454177" y="4450385"/>
            <a:ext cx="134608" cy="1346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0">
            <a:extLst>
              <a:ext uri="{FF2B5EF4-FFF2-40B4-BE49-F238E27FC236}">
                <a16:creationId xmlns:a16="http://schemas.microsoft.com/office/drawing/2014/main" id="{25CBD38E-34C2-440A-B002-794C53D08859}"/>
              </a:ext>
            </a:extLst>
          </p:cNvPr>
          <p:cNvSpPr txBox="1"/>
          <p:nvPr/>
        </p:nvSpPr>
        <p:spPr>
          <a:xfrm>
            <a:off x="3497137" y="4015427"/>
            <a:ext cx="72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pain</a:t>
            </a:r>
            <a:endParaRPr lang="zh-TW" altLang="en-US" sz="2400" dirty="0"/>
          </a:p>
        </p:txBody>
      </p:sp>
      <p:sp>
        <p:nvSpPr>
          <p:cNvPr id="15" name="文字方塊 11">
            <a:extLst>
              <a:ext uri="{FF2B5EF4-FFF2-40B4-BE49-F238E27FC236}">
                <a16:creationId xmlns:a16="http://schemas.microsoft.com/office/drawing/2014/main" id="{C3F56731-DF8D-4E3B-9567-490FF21639E5}"/>
              </a:ext>
            </a:extLst>
          </p:cNvPr>
          <p:cNvSpPr txBox="1"/>
          <p:nvPr/>
        </p:nvSpPr>
        <p:spPr>
          <a:xfrm>
            <a:off x="4072752" y="4737686"/>
            <a:ext cx="1985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inflammation</a:t>
            </a:r>
            <a:endParaRPr lang="zh-TW" altLang="en-US" sz="2400" dirty="0"/>
          </a:p>
        </p:txBody>
      </p:sp>
      <p:sp>
        <p:nvSpPr>
          <p:cNvPr id="16" name="文字方塊 12">
            <a:extLst>
              <a:ext uri="{FF2B5EF4-FFF2-40B4-BE49-F238E27FC236}">
                <a16:creationId xmlns:a16="http://schemas.microsoft.com/office/drawing/2014/main" id="{3D420D61-80C6-4769-8F61-24BD5C33CBE3}"/>
              </a:ext>
            </a:extLst>
          </p:cNvPr>
          <p:cNvSpPr txBox="1"/>
          <p:nvPr/>
        </p:nvSpPr>
        <p:spPr>
          <a:xfrm>
            <a:off x="4530211" y="4086468"/>
            <a:ext cx="98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fever</a:t>
            </a:r>
            <a:endParaRPr lang="zh-TW" altLang="en-US" sz="2400" dirty="0"/>
          </a:p>
        </p:txBody>
      </p:sp>
      <p:sp>
        <p:nvSpPr>
          <p:cNvPr id="17" name="橢圓 13">
            <a:extLst>
              <a:ext uri="{FF2B5EF4-FFF2-40B4-BE49-F238E27FC236}">
                <a16:creationId xmlns:a16="http://schemas.microsoft.com/office/drawing/2014/main" id="{C8794D17-2652-45CB-A105-5C8761CFDF72}"/>
              </a:ext>
            </a:extLst>
          </p:cNvPr>
          <p:cNvSpPr/>
          <p:nvPr/>
        </p:nvSpPr>
        <p:spPr>
          <a:xfrm>
            <a:off x="1238863" y="4968518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4">
            <a:extLst>
              <a:ext uri="{FF2B5EF4-FFF2-40B4-BE49-F238E27FC236}">
                <a16:creationId xmlns:a16="http://schemas.microsoft.com/office/drawing/2014/main" id="{C840906E-329F-4F9D-9AEA-625B87890B0D}"/>
              </a:ext>
            </a:extLst>
          </p:cNvPr>
          <p:cNvSpPr txBox="1"/>
          <p:nvPr/>
        </p:nvSpPr>
        <p:spPr>
          <a:xfrm>
            <a:off x="1330507" y="4798862"/>
            <a:ext cx="141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ibuprofen</a:t>
            </a:r>
            <a:endParaRPr lang="zh-TW" altLang="en-US" sz="2400" dirty="0"/>
          </a:p>
        </p:txBody>
      </p:sp>
      <p:sp>
        <p:nvSpPr>
          <p:cNvPr id="19" name="橢圓 15">
            <a:extLst>
              <a:ext uri="{FF2B5EF4-FFF2-40B4-BE49-F238E27FC236}">
                <a16:creationId xmlns:a16="http://schemas.microsoft.com/office/drawing/2014/main" id="{A563F97C-33C3-4726-93A1-7D799B91A53D}"/>
              </a:ext>
            </a:extLst>
          </p:cNvPr>
          <p:cNvSpPr/>
          <p:nvPr/>
        </p:nvSpPr>
        <p:spPr>
          <a:xfrm>
            <a:off x="1426717" y="4621565"/>
            <a:ext cx="134608" cy="1346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7">
            <a:extLst>
              <a:ext uri="{FF2B5EF4-FFF2-40B4-BE49-F238E27FC236}">
                <a16:creationId xmlns:a16="http://schemas.microsoft.com/office/drawing/2014/main" id="{CC673785-1AF2-4CFE-9A4C-9BFBE8BC6930}"/>
              </a:ext>
            </a:extLst>
          </p:cNvPr>
          <p:cNvSpPr/>
          <p:nvPr/>
        </p:nvSpPr>
        <p:spPr>
          <a:xfrm>
            <a:off x="3114835" y="3331915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18">
            <a:extLst>
              <a:ext uri="{FF2B5EF4-FFF2-40B4-BE49-F238E27FC236}">
                <a16:creationId xmlns:a16="http://schemas.microsoft.com/office/drawing/2014/main" id="{3BAF1A6E-5419-48B6-A3ED-EBD0FD22029A}"/>
              </a:ext>
            </a:extLst>
          </p:cNvPr>
          <p:cNvSpPr txBox="1"/>
          <p:nvPr/>
        </p:nvSpPr>
        <p:spPr>
          <a:xfrm>
            <a:off x="3222369" y="3150187"/>
            <a:ext cx="144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heart</a:t>
            </a:r>
            <a:endParaRPr lang="zh-TW" altLang="en-US" sz="2400" dirty="0"/>
          </a:p>
        </p:txBody>
      </p:sp>
      <p:sp>
        <p:nvSpPr>
          <p:cNvPr id="22" name="橢圓 19">
            <a:extLst>
              <a:ext uri="{FF2B5EF4-FFF2-40B4-BE49-F238E27FC236}">
                <a16:creationId xmlns:a16="http://schemas.microsoft.com/office/drawing/2014/main" id="{8EB82A36-8D56-4478-9765-698D78C0E9DE}"/>
              </a:ext>
            </a:extLst>
          </p:cNvPr>
          <p:cNvSpPr/>
          <p:nvPr/>
        </p:nvSpPr>
        <p:spPr>
          <a:xfrm>
            <a:off x="3287454" y="2994611"/>
            <a:ext cx="134608" cy="1346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0">
            <a:extLst>
              <a:ext uri="{FF2B5EF4-FFF2-40B4-BE49-F238E27FC236}">
                <a16:creationId xmlns:a16="http://schemas.microsoft.com/office/drawing/2014/main" id="{6E0280DA-1246-4F2E-A3A2-B00B26580989}"/>
              </a:ext>
            </a:extLst>
          </p:cNvPr>
          <p:cNvSpPr txBox="1"/>
          <p:nvPr/>
        </p:nvSpPr>
        <p:spPr>
          <a:xfrm>
            <a:off x="3394988" y="2765585"/>
            <a:ext cx="144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lung </a:t>
            </a:r>
            <a:endParaRPr lang="zh-TW" altLang="en-US" sz="2400" dirty="0"/>
          </a:p>
        </p:txBody>
      </p:sp>
      <p:sp>
        <p:nvSpPr>
          <p:cNvPr id="24" name="橢圓 27">
            <a:extLst>
              <a:ext uri="{FF2B5EF4-FFF2-40B4-BE49-F238E27FC236}">
                <a16:creationId xmlns:a16="http://schemas.microsoft.com/office/drawing/2014/main" id="{E6963577-3620-45ED-A42F-D44D6D315D9D}"/>
              </a:ext>
            </a:extLst>
          </p:cNvPr>
          <p:cNvSpPr/>
          <p:nvPr/>
        </p:nvSpPr>
        <p:spPr>
          <a:xfrm>
            <a:off x="4300197" y="3925129"/>
            <a:ext cx="134608" cy="13460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/>
              </a:solidFill>
            </a:endParaRPr>
          </a:p>
        </p:txBody>
      </p:sp>
      <p:sp>
        <p:nvSpPr>
          <p:cNvPr id="25" name="文字方塊 14">
            <a:extLst>
              <a:ext uri="{FF2B5EF4-FFF2-40B4-BE49-F238E27FC236}">
                <a16:creationId xmlns:a16="http://schemas.microsoft.com/office/drawing/2014/main" id="{E29AA855-83F0-4405-822D-011EE16E53A1}"/>
              </a:ext>
            </a:extLst>
          </p:cNvPr>
          <p:cNvSpPr txBox="1"/>
          <p:nvPr/>
        </p:nvSpPr>
        <p:spPr>
          <a:xfrm>
            <a:off x="1579349" y="4414402"/>
            <a:ext cx="141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aspirin</a:t>
            </a:r>
            <a:endParaRPr lang="zh-TW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BE019-BF62-9540-9962-6E6C9556B4CE}"/>
              </a:ext>
            </a:extLst>
          </p:cNvPr>
          <p:cNvSpPr txBox="1"/>
          <p:nvPr/>
        </p:nvSpPr>
        <p:spPr>
          <a:xfrm>
            <a:off x="1330507" y="6229350"/>
            <a:ext cx="789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Question: How would encode such similarity automatically? </a:t>
            </a:r>
          </a:p>
        </p:txBody>
      </p:sp>
    </p:spTree>
    <p:extLst>
      <p:ext uri="{BB962C8B-B14F-4D97-AF65-F5344CB8AC3E}">
        <p14:creationId xmlns:p14="http://schemas.microsoft.com/office/powerpoint/2010/main" val="391414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/>
      <p:bldP spid="19" grpId="0" animBg="1"/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Text Classification using Bag-of-words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Identifying Adverse Drug Event from Twitter posts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5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DA1F-07CD-3349-9902-6FBDD13F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54" y="1127848"/>
            <a:ext cx="10515600" cy="2852737"/>
          </a:xfrm>
        </p:spPr>
        <p:txBody>
          <a:bodyPr/>
          <a:lstStyle/>
          <a:p>
            <a:r>
              <a:rPr lang="en-US" dirty="0"/>
              <a:t>Distributional Semantics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24EB56-9B70-3145-AECE-F50984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Embeddings based on context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5027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A78B-E7B8-3341-B455-8796AB47B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E31A4-B093-954D-940C-85EC47AB6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u="sng" dirty="0"/>
          </a:p>
          <a:p>
            <a:endParaRPr lang="en-US" u="sng" dirty="0"/>
          </a:p>
          <a:p>
            <a:r>
              <a:rPr lang="en-US" b="1" dirty="0"/>
              <a:t>A word’s meaning is given by the words that frequently appear close-by</a:t>
            </a:r>
            <a:br>
              <a:rPr lang="en-US" b="1" dirty="0"/>
            </a:br>
            <a:endParaRPr lang="en-US" b="1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“You shall know a word by the company it keeps”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One of the most successful ideas of modern statistical NLP!</a:t>
            </a:r>
          </a:p>
        </p:txBody>
      </p:sp>
    </p:spTree>
    <p:extLst>
      <p:ext uri="{BB962C8B-B14F-4D97-AF65-F5344CB8AC3E}">
        <p14:creationId xmlns:p14="http://schemas.microsoft.com/office/powerpoint/2010/main" val="375525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words by their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63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a word </a:t>
            </a:r>
            <a:r>
              <a:rPr lang="en-US" b="1" i="1" dirty="0"/>
              <a:t>w</a:t>
            </a:r>
            <a:r>
              <a:rPr lang="en-US" dirty="0"/>
              <a:t> appears in a text, its </a:t>
            </a:r>
            <a:r>
              <a:rPr lang="en-US" dirty="0">
                <a:solidFill>
                  <a:srgbClr val="FF0000"/>
                </a:solidFill>
              </a:rPr>
              <a:t>context </a:t>
            </a:r>
            <a:r>
              <a:rPr lang="en-US" dirty="0"/>
              <a:t>is the set of words that appear nearby (within a fixed-size window)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the many </a:t>
            </a:r>
            <a:r>
              <a:rPr lang="en-US" dirty="0">
                <a:solidFill>
                  <a:srgbClr val="C00000"/>
                </a:solidFill>
              </a:rPr>
              <a:t>contexts</a:t>
            </a:r>
            <a:r>
              <a:rPr lang="en-US" dirty="0"/>
              <a:t> of </a:t>
            </a:r>
            <a:r>
              <a:rPr lang="en-US" b="1" i="1" dirty="0"/>
              <a:t>w</a:t>
            </a:r>
            <a:r>
              <a:rPr lang="en-US" dirty="0"/>
              <a:t> to build up a </a:t>
            </a:r>
            <a:r>
              <a:rPr lang="en-US" dirty="0">
                <a:solidFill>
                  <a:srgbClr val="C00000"/>
                </a:solidFill>
              </a:rPr>
              <a:t>representation</a:t>
            </a:r>
            <a:r>
              <a:rPr lang="en-US" dirty="0"/>
              <a:t> of </a:t>
            </a:r>
            <a:r>
              <a:rPr lang="en-US" b="1" i="1" dirty="0"/>
              <a:t>w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62" y="5071222"/>
            <a:ext cx="8829114" cy="17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5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2896"/>
            <a:ext cx="10515600" cy="89964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will build a dense vector for each word, chosen so that it is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vectors</a:t>
            </a:r>
            <a:r>
              <a:rPr lang="en-US" dirty="0"/>
              <a:t> of words that appear in </a:t>
            </a:r>
            <a:r>
              <a:rPr lang="en-US" dirty="0">
                <a:solidFill>
                  <a:srgbClr val="C00000"/>
                </a:solidFill>
              </a:rPr>
              <a:t>similar contexts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: “</a:t>
            </a:r>
            <a:r>
              <a:rPr lang="en-US" b="1" dirty="0"/>
              <a:t>banking</a:t>
            </a:r>
            <a:r>
              <a:rPr lang="en-US" dirty="0"/>
              <a:t>” and “</a:t>
            </a:r>
            <a:r>
              <a:rPr lang="en-US" b="1" dirty="0"/>
              <a:t>investing</a:t>
            </a:r>
            <a:r>
              <a:rPr lang="en-US" dirty="0"/>
              <a:t>”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5639278"/>
            <a:ext cx="10515600" cy="899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</a:t>
            </a:r>
            <a:r>
              <a:rPr lang="en-US" dirty="0">
                <a:solidFill>
                  <a:srgbClr val="C00000"/>
                </a:solidFill>
              </a:rPr>
              <a:t>word vectors </a:t>
            </a:r>
            <a:r>
              <a:rPr lang="en-US" dirty="0"/>
              <a:t>are sometimes called word </a:t>
            </a:r>
            <a:r>
              <a:rPr lang="en-US" dirty="0">
                <a:solidFill>
                  <a:srgbClr val="C00000"/>
                </a:solidFill>
              </a:rPr>
              <a:t>embeddings </a:t>
            </a:r>
            <a:r>
              <a:rPr lang="en-US" dirty="0"/>
              <a:t>or word representations.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76" y="2686237"/>
            <a:ext cx="3747249" cy="26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Word vectors: 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Word2vec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2013) is a framework for learning word vectors</a:t>
            </a:r>
          </a:p>
          <a:p>
            <a:endParaRPr lang="en-US" dirty="0"/>
          </a:p>
          <a:p>
            <a:r>
              <a:rPr lang="en-US" dirty="0"/>
              <a:t>Idea</a:t>
            </a:r>
          </a:p>
          <a:p>
            <a:pPr lvl="1"/>
            <a:r>
              <a:rPr lang="en-US" dirty="0"/>
              <a:t>We have a large corpus of text</a:t>
            </a:r>
          </a:p>
          <a:p>
            <a:pPr lvl="1"/>
            <a:r>
              <a:rPr lang="en-US" dirty="0"/>
              <a:t>Every word in a fixed vocabulary is represented by a vector</a:t>
            </a:r>
          </a:p>
          <a:p>
            <a:pPr lvl="1"/>
            <a:r>
              <a:rPr lang="en-US" dirty="0"/>
              <a:t>Go through each position  in the text, which has a center word </a:t>
            </a:r>
            <a:r>
              <a:rPr lang="en-US" i="1" dirty="0"/>
              <a:t>c</a:t>
            </a:r>
            <a:r>
              <a:rPr lang="en-US" dirty="0"/>
              <a:t> and context (“outside”) words </a:t>
            </a:r>
            <a:r>
              <a:rPr lang="en-US" i="1" dirty="0"/>
              <a:t>o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calculate the probability </a:t>
            </a:r>
            <a:r>
              <a:rPr lang="en-US" dirty="0"/>
              <a:t>of </a:t>
            </a:r>
            <a:r>
              <a:rPr lang="en-US" i="1" dirty="0"/>
              <a:t>o</a:t>
            </a:r>
            <a:r>
              <a:rPr lang="en-US" dirty="0"/>
              <a:t> given </a:t>
            </a:r>
            <a:r>
              <a:rPr lang="en-US" i="1" dirty="0"/>
              <a:t>c</a:t>
            </a:r>
            <a:r>
              <a:rPr lang="en-US" dirty="0"/>
              <a:t> (or vice versa)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Keep adjusting the word vectors </a:t>
            </a:r>
            <a:r>
              <a:rPr lang="en-US" dirty="0"/>
              <a:t>to maximize this probability</a:t>
            </a:r>
          </a:p>
        </p:txBody>
      </p:sp>
    </p:spTree>
    <p:extLst>
      <p:ext uri="{BB962C8B-B14F-4D97-AF65-F5344CB8AC3E}">
        <p14:creationId xmlns:p14="http://schemas.microsoft.com/office/powerpoint/2010/main" val="279334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Example windows and process for computing P(</a:t>
            </a:r>
            <a:r>
              <a:rPr lang="en-US" dirty="0" err="1"/>
              <a:t>w</a:t>
            </a:r>
            <a:r>
              <a:rPr lang="en-US" baseline="-25000" dirty="0" err="1"/>
              <a:t>t+j</a:t>
            </a:r>
            <a:r>
              <a:rPr lang="en-US" baseline="-25000" dirty="0"/>
              <a:t> </a:t>
            </a:r>
            <a:r>
              <a:rPr lang="en-US" dirty="0"/>
              <a:t>| </a:t>
            </a:r>
            <a:r>
              <a:rPr lang="en-US" dirty="0" err="1"/>
              <a:t>w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01" y="3428999"/>
            <a:ext cx="8251451" cy="279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8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Word2vec: The Skip-Gram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Many ways to learn word vectors by maximizing the context word probability</a:t>
            </a:r>
          </a:p>
          <a:p>
            <a:endParaRPr lang="en-US" dirty="0"/>
          </a:p>
          <a:p>
            <a:r>
              <a:rPr lang="en-US" dirty="0"/>
              <a:t>We will cover one such approach: </a:t>
            </a:r>
            <a:r>
              <a:rPr lang="en-US" dirty="0">
                <a:solidFill>
                  <a:srgbClr val="FF0000"/>
                </a:solidFill>
              </a:rPr>
              <a:t>Skip-Gram Model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86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DA1F-07CD-3349-9902-6FBDD13F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54" y="1127848"/>
            <a:ext cx="105156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Introduction to text representation for 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24EB56-9B70-3145-AECE-F50984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What is involved?</a:t>
            </a:r>
            <a:endParaRPr lang="en-US" b="1" dirty="0"/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67935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 : High Level Insight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Uses a </a:t>
            </a:r>
            <a:r>
              <a:rPr lang="en-US" dirty="0">
                <a:solidFill>
                  <a:srgbClr val="C00000"/>
                </a:solidFill>
              </a:rPr>
              <a:t>trick </a:t>
            </a:r>
            <a:r>
              <a:rPr lang="en-US" dirty="0"/>
              <a:t>you may have seen elsewhere in machine learning.</a:t>
            </a:r>
          </a:p>
          <a:p>
            <a:endParaRPr lang="en-US" dirty="0"/>
          </a:p>
          <a:p>
            <a:r>
              <a:rPr lang="en-US" dirty="0"/>
              <a:t>Train a </a:t>
            </a:r>
            <a:r>
              <a:rPr lang="en-US" dirty="0">
                <a:solidFill>
                  <a:srgbClr val="0070C0"/>
                </a:solidFill>
              </a:rPr>
              <a:t>simple neural network </a:t>
            </a:r>
            <a:r>
              <a:rPr lang="en-US" dirty="0"/>
              <a:t>with a </a:t>
            </a:r>
            <a:r>
              <a:rPr lang="en-US" dirty="0">
                <a:solidFill>
                  <a:srgbClr val="0070C0"/>
                </a:solidFill>
              </a:rPr>
              <a:t>single hidden layer </a:t>
            </a:r>
            <a:r>
              <a:rPr lang="en-US" dirty="0"/>
              <a:t>to perform a certain task</a:t>
            </a:r>
          </a:p>
          <a:p>
            <a:endParaRPr lang="en-US" dirty="0"/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071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 : High Level Insight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 a </a:t>
            </a:r>
            <a:r>
              <a:rPr lang="en-US" dirty="0">
                <a:solidFill>
                  <a:srgbClr val="C00000"/>
                </a:solidFill>
              </a:rPr>
              <a:t>trick </a:t>
            </a:r>
            <a:r>
              <a:rPr lang="en-US" dirty="0"/>
              <a:t>you may have seen elsewhere in machine learning.</a:t>
            </a:r>
          </a:p>
          <a:p>
            <a:endParaRPr lang="en-US" dirty="0"/>
          </a:p>
          <a:p>
            <a:r>
              <a:rPr lang="en-US" dirty="0"/>
              <a:t>Train a </a:t>
            </a:r>
            <a:r>
              <a:rPr lang="en-US" dirty="0">
                <a:solidFill>
                  <a:srgbClr val="0070C0"/>
                </a:solidFill>
              </a:rPr>
              <a:t>simple neural network </a:t>
            </a:r>
            <a:r>
              <a:rPr lang="en-US" dirty="0"/>
              <a:t>with a </a:t>
            </a:r>
            <a:r>
              <a:rPr lang="en-US" dirty="0">
                <a:solidFill>
                  <a:srgbClr val="0070C0"/>
                </a:solidFill>
              </a:rPr>
              <a:t>single hidden layer </a:t>
            </a:r>
            <a:r>
              <a:rPr lang="en-US" dirty="0"/>
              <a:t>to perform a certain task</a:t>
            </a:r>
          </a:p>
          <a:p>
            <a:endParaRPr lang="en-US" dirty="0"/>
          </a:p>
          <a:p>
            <a:r>
              <a:rPr lang="en-US" b="1" i="1" dirty="0"/>
              <a:t>But then we’re not actually going to use that neural network for the task we trained it on!</a:t>
            </a:r>
          </a:p>
          <a:p>
            <a:endParaRPr lang="en-US" b="1" i="1" dirty="0"/>
          </a:p>
          <a:p>
            <a:r>
              <a:rPr lang="en-US" dirty="0"/>
              <a:t>The goal is something else (more on this later)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64133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Trick: Fake Classification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8304"/>
          </a:xfrm>
        </p:spPr>
        <p:txBody>
          <a:bodyPr/>
          <a:lstStyle/>
          <a:p>
            <a:r>
              <a:rPr lang="en-US" dirty="0"/>
              <a:t>Train the neural network to do the following:</a:t>
            </a:r>
          </a:p>
          <a:p>
            <a:pPr lvl="1"/>
            <a:r>
              <a:rPr lang="en-US" dirty="0"/>
              <a:t>Given a specific word (</a:t>
            </a:r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/>
              <a:t>) in the middle of a sentence (the input word)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look at the words nearby and pick one at random (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Network is going to tell us the probability for every word in our vocabulary of being the “nearby word” that we chose: </a:t>
            </a:r>
            <a:r>
              <a:rPr lang="en-US" dirty="0">
                <a:solidFill>
                  <a:srgbClr val="0070C0"/>
                </a:solidFill>
              </a:rPr>
              <a:t>P (</a:t>
            </a:r>
            <a:r>
              <a:rPr lang="en-US" dirty="0" err="1">
                <a:solidFill>
                  <a:srgbClr val="0070C0"/>
                </a:solidFill>
              </a:rPr>
              <a:t>t|w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Training example &lt;</a:t>
            </a:r>
            <a:r>
              <a:rPr lang="en-US" b="1" dirty="0" err="1">
                <a:solidFill>
                  <a:srgbClr val="0070C0"/>
                </a:solidFill>
              </a:rPr>
              <a:t>w,t</a:t>
            </a:r>
            <a:r>
              <a:rPr lang="en-US" b="1" dirty="0">
                <a:solidFill>
                  <a:srgbClr val="0070C0"/>
                </a:solidFill>
              </a:rPr>
              <a:t>&gt;</a:t>
            </a:r>
          </a:p>
          <a:p>
            <a:pPr lvl="2"/>
            <a:r>
              <a:rPr lang="en-US" dirty="0"/>
              <a:t>w is the input</a:t>
            </a:r>
          </a:p>
          <a:p>
            <a:pPr lvl="2"/>
            <a:r>
              <a:rPr lang="en-US" dirty="0"/>
              <a:t>t is the output label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Training Samples (window size =2)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82" y="1541929"/>
            <a:ext cx="9353831" cy="50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85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model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the statistics from the number of times each pairing shows up</a:t>
            </a:r>
          </a:p>
          <a:p>
            <a:endParaRPr lang="en-US" dirty="0"/>
          </a:p>
          <a:p>
            <a:r>
              <a:rPr lang="en-US" dirty="0"/>
              <a:t>network is probably going to get many more training samples of </a:t>
            </a:r>
            <a:r>
              <a:rPr lang="en-US" dirty="0">
                <a:solidFill>
                  <a:srgbClr val="C00000"/>
                </a:solidFill>
              </a:rPr>
              <a:t>(“lung”, “cancer”) </a:t>
            </a:r>
            <a:r>
              <a:rPr lang="en-US" dirty="0"/>
              <a:t>than it is of </a:t>
            </a:r>
            <a:r>
              <a:rPr lang="en-US" dirty="0">
                <a:solidFill>
                  <a:srgbClr val="0070C0"/>
                </a:solidFill>
              </a:rPr>
              <a:t>(“lung”, “sasquatch”). 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When the training is finished, if you give it the word “</a:t>
            </a:r>
            <a:r>
              <a:rPr lang="en-US" dirty="0">
                <a:solidFill>
                  <a:srgbClr val="C00000"/>
                </a:solidFill>
              </a:rPr>
              <a:t>lung</a:t>
            </a:r>
            <a:r>
              <a:rPr lang="en-US" dirty="0"/>
              <a:t>” as input</a:t>
            </a:r>
          </a:p>
          <a:p>
            <a:pPr lvl="1"/>
            <a:r>
              <a:rPr lang="en-US" dirty="0"/>
              <a:t>It will output a much higher probability for “</a:t>
            </a:r>
            <a:r>
              <a:rPr lang="en-US" dirty="0">
                <a:solidFill>
                  <a:srgbClr val="C00000"/>
                </a:solidFill>
              </a:rPr>
              <a:t>cancer</a:t>
            </a:r>
            <a:r>
              <a:rPr lang="en-US" dirty="0"/>
              <a:t>” or “</a:t>
            </a:r>
            <a:r>
              <a:rPr lang="en-US" dirty="0">
                <a:solidFill>
                  <a:srgbClr val="C00000"/>
                </a:solidFill>
              </a:rPr>
              <a:t>metastasis</a:t>
            </a:r>
            <a:r>
              <a:rPr lang="en-US" dirty="0"/>
              <a:t>” (</a:t>
            </a:r>
            <a:r>
              <a:rPr lang="en-US" b="1" dirty="0"/>
              <a:t>why?) </a:t>
            </a:r>
            <a:br>
              <a:rPr lang="en-US" dirty="0"/>
            </a:br>
            <a:r>
              <a:rPr lang="en-US" dirty="0"/>
              <a:t>   </a:t>
            </a:r>
          </a:p>
          <a:p>
            <a:pPr lvl="2"/>
            <a:r>
              <a:rPr lang="en-US" b="1" dirty="0"/>
              <a:t>THAN</a:t>
            </a:r>
            <a:br>
              <a:rPr lang="en-US" b="1" dirty="0"/>
            </a:br>
            <a:endParaRPr lang="en-US" b="1" dirty="0"/>
          </a:p>
          <a:p>
            <a:pPr lvl="1"/>
            <a:r>
              <a:rPr lang="en-US" dirty="0"/>
              <a:t>it will for “</a:t>
            </a:r>
            <a:r>
              <a:rPr lang="en-US" dirty="0">
                <a:solidFill>
                  <a:srgbClr val="0070C0"/>
                </a:solidFill>
              </a:rPr>
              <a:t>Sasquatch</a:t>
            </a:r>
            <a:r>
              <a:rPr lang="en-US" dirty="0"/>
              <a:t>”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3C74-7476-EB40-B7BA-B8C57910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0249-1E6B-F747-B48D-27D9C9F99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feed a word just as a text string to a neural network</a:t>
            </a:r>
          </a:p>
          <a:p>
            <a:endParaRPr lang="en-US" dirty="0"/>
          </a:p>
          <a:p>
            <a:r>
              <a:rPr lang="en-US" dirty="0"/>
              <a:t>So how do we train?</a:t>
            </a:r>
          </a:p>
        </p:txBody>
      </p:sp>
    </p:spTree>
    <p:extLst>
      <p:ext uri="{BB962C8B-B14F-4D97-AF65-F5344CB8AC3E}">
        <p14:creationId xmlns:p14="http://schemas.microsoft.com/office/powerpoint/2010/main" val="1192621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Can’t feed a word just as a text string to a neural network</a:t>
            </a:r>
          </a:p>
          <a:p>
            <a:endParaRPr lang="en-US" dirty="0"/>
          </a:p>
          <a:p>
            <a:r>
              <a:rPr lang="en-US" dirty="0"/>
              <a:t>First build a vocabulary of words from our training documents</a:t>
            </a:r>
          </a:p>
          <a:p>
            <a:pPr lvl="1"/>
            <a:r>
              <a:rPr lang="en-US" dirty="0"/>
              <a:t>let’s say we have a </a:t>
            </a:r>
            <a:r>
              <a:rPr lang="en-US" dirty="0">
                <a:solidFill>
                  <a:srgbClr val="0070C0"/>
                </a:solidFill>
              </a:rPr>
              <a:t>vocabulary </a:t>
            </a:r>
            <a:r>
              <a:rPr lang="en-US" dirty="0"/>
              <a:t>of 10,000 unique words.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Represent an </a:t>
            </a:r>
            <a:r>
              <a:rPr lang="en-US" dirty="0">
                <a:solidFill>
                  <a:srgbClr val="0070C0"/>
                </a:solidFill>
              </a:rPr>
              <a:t>input word</a:t>
            </a:r>
            <a:r>
              <a:rPr lang="en-US" dirty="0"/>
              <a:t> like “cancer” as a </a:t>
            </a:r>
            <a:r>
              <a:rPr lang="en-US" dirty="0">
                <a:solidFill>
                  <a:srgbClr val="C00000"/>
                </a:solidFill>
              </a:rPr>
              <a:t>one-hot vector</a:t>
            </a:r>
          </a:p>
          <a:p>
            <a:pPr lvl="1"/>
            <a:r>
              <a:rPr lang="en-US" dirty="0"/>
              <a:t>This vector will have 10,000 components (one for every word in our vocabulary)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output</a:t>
            </a:r>
            <a:r>
              <a:rPr lang="en-US" dirty="0"/>
              <a:t> of the network is a </a:t>
            </a:r>
            <a:r>
              <a:rPr lang="en-US" dirty="0">
                <a:solidFill>
                  <a:srgbClr val="C00000"/>
                </a:solidFill>
              </a:rPr>
              <a:t>single vector </a:t>
            </a:r>
            <a:r>
              <a:rPr lang="en-US" dirty="0"/>
              <a:t>(also with 10,000 components) </a:t>
            </a:r>
          </a:p>
          <a:p>
            <a:pPr lvl="1"/>
            <a:r>
              <a:rPr lang="en-US" dirty="0"/>
              <a:t>For every word in our vocabulary, the probability that a randomly selected nearby word is that vocabulary word.</a:t>
            </a:r>
          </a:p>
        </p:txBody>
      </p:sp>
    </p:spTree>
    <p:extLst>
      <p:ext uri="{BB962C8B-B14F-4D97-AF65-F5344CB8AC3E}">
        <p14:creationId xmlns:p14="http://schemas.microsoft.com/office/powerpoint/2010/main" val="286770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441701"/>
            <a:ext cx="10434918" cy="61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3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15B2B-A548-EB48-9B1A-B7EC44959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" y="1690688"/>
            <a:ext cx="7939190" cy="466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FC12-57D1-134B-902D-2D3DB35BB218}"/>
              </a:ext>
            </a:extLst>
          </p:cNvPr>
          <p:cNvSpPr txBox="1"/>
          <p:nvPr/>
        </p:nvSpPr>
        <p:spPr>
          <a:xfrm>
            <a:off x="7758113" y="1819275"/>
            <a:ext cx="41290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Question: </a:t>
            </a:r>
          </a:p>
          <a:p>
            <a:endParaRPr lang="en-US" sz="2400" dirty="0"/>
          </a:p>
          <a:p>
            <a:r>
              <a:rPr lang="en-US" sz="2400" dirty="0"/>
              <a:t>Suppose you go through every created training examples  (set of words (</a:t>
            </a:r>
            <a:r>
              <a:rPr lang="en-US" sz="2400" dirty="0" err="1"/>
              <a:t>w</a:t>
            </a:r>
            <a:r>
              <a:rPr lang="en-US" sz="2400" baseline="-25000" dirty="0" err="1"/>
              <a:t>input</a:t>
            </a:r>
            <a:r>
              <a:rPr lang="en-US" sz="2400" dirty="0"/>
              <a:t>, </a:t>
            </a:r>
            <a:r>
              <a:rPr lang="en-US" sz="2400" dirty="0" err="1"/>
              <a:t>w</a:t>
            </a:r>
            <a:r>
              <a:rPr lang="en-US" sz="2400" baseline="-25000" dirty="0" err="1"/>
              <a:t>output</a:t>
            </a:r>
            <a:r>
              <a:rPr lang="en-US" sz="2400" dirty="0"/>
              <a:t>). </a:t>
            </a:r>
          </a:p>
          <a:p>
            <a:endParaRPr lang="en-US" sz="2400" dirty="0"/>
          </a:p>
          <a:p>
            <a:r>
              <a:rPr lang="en-US" sz="2400" dirty="0"/>
              <a:t>Then what?</a:t>
            </a:r>
          </a:p>
          <a:p>
            <a:endParaRPr lang="en-US" sz="2400" dirty="0"/>
          </a:p>
          <a:p>
            <a:r>
              <a:rPr lang="en-US" sz="2400" i="1" dirty="0"/>
              <a:t>How does this learn weights for the words in our vocabulary?</a:t>
            </a:r>
          </a:p>
        </p:txBody>
      </p:sp>
    </p:spTree>
    <p:extLst>
      <p:ext uri="{BB962C8B-B14F-4D97-AF65-F5344CB8AC3E}">
        <p14:creationId xmlns:p14="http://schemas.microsoft.com/office/powerpoint/2010/main" val="1916110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15B2B-A548-EB48-9B1A-B7EC44959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" y="1690688"/>
            <a:ext cx="7939190" cy="466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0FC12-57D1-134B-902D-2D3DB35BB218}"/>
              </a:ext>
            </a:extLst>
          </p:cNvPr>
          <p:cNvSpPr txBox="1"/>
          <p:nvPr/>
        </p:nvSpPr>
        <p:spPr>
          <a:xfrm>
            <a:off x="7758113" y="1819275"/>
            <a:ext cx="41290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Question: </a:t>
            </a:r>
          </a:p>
          <a:p>
            <a:endParaRPr lang="en-US" sz="2400" b="1" dirty="0"/>
          </a:p>
          <a:p>
            <a:r>
              <a:rPr lang="en-US" sz="2400" i="1" dirty="0"/>
              <a:t>How does this learn weights for the words in our vocabulary?</a:t>
            </a:r>
          </a:p>
          <a:p>
            <a:endParaRPr lang="en-US" sz="2400" i="1" dirty="0"/>
          </a:p>
          <a:p>
            <a:endParaRPr lang="en-US" sz="2400" b="1" i="1" dirty="0"/>
          </a:p>
          <a:p>
            <a:endParaRPr lang="en-US" sz="2400" b="1" i="1" dirty="0"/>
          </a:p>
          <a:p>
            <a:r>
              <a:rPr lang="en-US" sz="2400" b="1" i="1" dirty="0"/>
              <a:t>Goal of training:</a:t>
            </a:r>
            <a:r>
              <a:rPr lang="en-US" sz="2400" i="1" dirty="0"/>
              <a:t> </a:t>
            </a:r>
            <a:r>
              <a:rPr lang="en-US" sz="2400" i="1" dirty="0">
                <a:solidFill>
                  <a:srgbClr val="C00000"/>
                </a:solidFill>
              </a:rPr>
              <a:t>learn hidden layer weights</a:t>
            </a:r>
          </a:p>
        </p:txBody>
      </p:sp>
    </p:spTree>
    <p:extLst>
      <p:ext uri="{BB962C8B-B14F-4D97-AF65-F5344CB8AC3E}">
        <p14:creationId xmlns:p14="http://schemas.microsoft.com/office/powerpoint/2010/main" val="328595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Representation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do not understand text </a:t>
            </a:r>
          </a:p>
          <a:p>
            <a:endParaRPr lang="en-US" dirty="0"/>
          </a:p>
          <a:p>
            <a:r>
              <a:rPr lang="en-US" dirty="0"/>
              <a:t>Set of techniques that learn a </a:t>
            </a:r>
            <a:r>
              <a:rPr lang="en-US" b="1" dirty="0"/>
              <a:t>feature</a:t>
            </a:r>
            <a:r>
              <a:rPr lang="en-US" dirty="0"/>
              <a:t> from a lexical unit</a:t>
            </a:r>
          </a:p>
          <a:p>
            <a:pPr lvl="1"/>
            <a:r>
              <a:rPr lang="en-US" dirty="0"/>
              <a:t>Word, sentence, paragraph, document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Transformation of the raw data input to a </a:t>
            </a:r>
            <a:r>
              <a:rPr lang="en-US" b="1" dirty="0"/>
              <a:t>representation</a:t>
            </a:r>
            <a:r>
              <a:rPr lang="en-US" dirty="0"/>
              <a:t> that can be effectively exploited in ML tasks.</a:t>
            </a:r>
          </a:p>
          <a:p>
            <a:endParaRPr lang="en-US" dirty="0"/>
          </a:p>
          <a:p>
            <a:r>
              <a:rPr lang="en-US" dirty="0"/>
              <a:t>The mapping from textual data to </a:t>
            </a:r>
            <a:r>
              <a:rPr lang="en-US" dirty="0">
                <a:solidFill>
                  <a:srgbClr val="C00000"/>
                </a:solidFill>
              </a:rPr>
              <a:t>real valued vectors </a:t>
            </a:r>
            <a:r>
              <a:rPr lang="en-US" dirty="0"/>
              <a:t>is called </a:t>
            </a:r>
            <a:r>
              <a:rPr lang="en-US" dirty="0">
                <a:solidFill>
                  <a:srgbClr val="C00000"/>
                </a:solidFill>
              </a:rPr>
              <a:t>feature extraction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7962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Hidden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say we’re learning word vectors with </a:t>
            </a:r>
            <a:r>
              <a:rPr lang="en-US" dirty="0">
                <a:solidFill>
                  <a:srgbClr val="C00000"/>
                </a:solidFill>
              </a:rPr>
              <a:t>300 </a:t>
            </a:r>
            <a:r>
              <a:rPr lang="en-US" dirty="0"/>
              <a:t>dimension</a:t>
            </a:r>
          </a:p>
          <a:p>
            <a:endParaRPr lang="en-US" dirty="0"/>
          </a:p>
          <a:p>
            <a:r>
              <a:rPr lang="en-US" dirty="0"/>
              <a:t>So the hidden layer is going to be represented by a weight matrix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10,000 rows </a:t>
            </a:r>
            <a:r>
              <a:rPr lang="en-US" dirty="0"/>
              <a:t>(one for every word in our vocabulary) and </a:t>
            </a:r>
            <a:r>
              <a:rPr lang="en-US" dirty="0">
                <a:solidFill>
                  <a:srgbClr val="C00000"/>
                </a:solidFill>
              </a:rPr>
              <a:t>300 columns </a:t>
            </a:r>
            <a:r>
              <a:rPr lang="en-US" dirty="0"/>
              <a:t>(one for every hidden neuron).</a:t>
            </a:r>
          </a:p>
          <a:p>
            <a:pPr lvl="1"/>
            <a:endParaRPr lang="en-US" dirty="0"/>
          </a:p>
          <a:p>
            <a:r>
              <a:rPr lang="en-US" dirty="0"/>
              <a:t>300 features is what Google used in their published model trained on the Google news dataset</a:t>
            </a:r>
          </a:p>
          <a:p>
            <a:pPr lvl="1"/>
            <a:r>
              <a:rPr lang="en-US" dirty="0"/>
              <a:t>The number of features is a </a:t>
            </a:r>
            <a:r>
              <a:rPr lang="en-US" dirty="0">
                <a:solidFill>
                  <a:srgbClr val="C00000"/>
                </a:solidFill>
              </a:rPr>
              <a:t>"hyper parameter" </a:t>
            </a:r>
            <a:r>
              <a:rPr lang="en-US" dirty="0"/>
              <a:t>that you would just have to tune to your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0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770966"/>
            <a:ext cx="7028329" cy="470342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5639278"/>
            <a:ext cx="10515600" cy="899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End goal of all of this is really just to learn this hidden layer weight matrix – the output layer we’ll just toss when we’re done!</a:t>
            </a:r>
          </a:p>
        </p:txBody>
      </p:sp>
    </p:spTree>
    <p:extLst>
      <p:ext uri="{BB962C8B-B14F-4D97-AF65-F5344CB8AC3E}">
        <p14:creationId xmlns:p14="http://schemas.microsoft.com/office/powerpoint/2010/main" val="115218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 Network: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two different words have very similar “</a:t>
            </a:r>
            <a:r>
              <a:rPr lang="en-US" dirty="0">
                <a:solidFill>
                  <a:srgbClr val="0070C0"/>
                </a:solidFill>
              </a:rPr>
              <a:t>contexts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Our model needs to output very similar results for these two words</a:t>
            </a:r>
          </a:p>
          <a:p>
            <a:endParaRPr lang="en-US" dirty="0"/>
          </a:p>
          <a:p>
            <a:r>
              <a:rPr lang="en-US" dirty="0"/>
              <a:t>Say we have input words ”</a:t>
            </a:r>
            <a:r>
              <a:rPr lang="en-US" dirty="0">
                <a:solidFill>
                  <a:srgbClr val="C00000"/>
                </a:solidFill>
              </a:rPr>
              <a:t>lung</a:t>
            </a:r>
            <a:r>
              <a:rPr lang="en-US" dirty="0"/>
              <a:t>” and “</a:t>
            </a:r>
            <a:r>
              <a:rPr lang="en-US" dirty="0">
                <a:solidFill>
                  <a:srgbClr val="C00000"/>
                </a:solidFill>
              </a:rPr>
              <a:t>pancreas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They have similar context words (“</a:t>
            </a:r>
            <a:r>
              <a:rPr lang="en-US" dirty="0">
                <a:solidFill>
                  <a:srgbClr val="0070C0"/>
                </a:solidFill>
              </a:rPr>
              <a:t>cancer”, “organ”, metastasis”) 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dirty="0"/>
              <a:t>and thus similar set of training examples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And thus similar </a:t>
            </a:r>
            <a:r>
              <a:rPr lang="en-US" b="1" dirty="0"/>
              <a:t>weights for the hidden layer</a:t>
            </a:r>
            <a:r>
              <a:rPr lang="en-US" dirty="0"/>
              <a:t> connected to these two words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Thus, similar vectors!</a:t>
            </a:r>
          </a:p>
        </p:txBody>
      </p:sp>
    </p:spTree>
    <p:extLst>
      <p:ext uri="{BB962C8B-B14F-4D97-AF65-F5344CB8AC3E}">
        <p14:creationId xmlns:p14="http://schemas.microsoft.com/office/powerpoint/2010/main" val="22857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 Model Network: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One way for the network to output similar context predictions for these two words is if </a:t>
            </a:r>
            <a:r>
              <a:rPr lang="en-US" b="1" i="1" dirty="0"/>
              <a:t>the word vectors are similar</a:t>
            </a:r>
          </a:p>
          <a:p>
            <a:endParaRPr lang="en-US" b="1" i="1" dirty="0"/>
          </a:p>
          <a:p>
            <a:r>
              <a:rPr lang="en-US" dirty="0"/>
              <a:t>So, if two words have </a:t>
            </a:r>
            <a:r>
              <a:rPr lang="en-US" dirty="0">
                <a:solidFill>
                  <a:srgbClr val="0070C0"/>
                </a:solidFill>
              </a:rPr>
              <a:t>similar contexts</a:t>
            </a:r>
            <a:r>
              <a:rPr lang="en-US" dirty="0"/>
              <a:t>, then our network is motivated to learn </a:t>
            </a:r>
            <a:r>
              <a:rPr lang="en-US" dirty="0">
                <a:solidFill>
                  <a:srgbClr val="0070C0"/>
                </a:solidFill>
              </a:rPr>
              <a:t>similar word vectors </a:t>
            </a:r>
            <a:r>
              <a:rPr lang="en-US" dirty="0"/>
              <a:t>for these two words!</a:t>
            </a:r>
          </a:p>
          <a:p>
            <a:endParaRPr lang="en-US" dirty="0"/>
          </a:p>
          <a:p>
            <a:pPr lvl="1"/>
            <a:r>
              <a:rPr lang="en-US" b="1" dirty="0"/>
              <a:t>Synonyms: </a:t>
            </a:r>
            <a:r>
              <a:rPr lang="en-US" dirty="0"/>
              <a:t>cancer , carcinoma</a:t>
            </a:r>
          </a:p>
          <a:p>
            <a:pPr lvl="1"/>
            <a:r>
              <a:rPr lang="en-US" b="1" dirty="0"/>
              <a:t>Related: </a:t>
            </a:r>
            <a:r>
              <a:rPr lang="en-US" dirty="0"/>
              <a:t>lung, pancreas</a:t>
            </a:r>
          </a:p>
          <a:p>
            <a:pPr lvl="1"/>
            <a:r>
              <a:rPr lang="en-US" b="1" dirty="0"/>
              <a:t>Same Base form: </a:t>
            </a:r>
            <a:r>
              <a:rPr lang="en-US" dirty="0" err="1"/>
              <a:t>nsaid</a:t>
            </a:r>
            <a:r>
              <a:rPr lang="en-US" dirty="0"/>
              <a:t>, </a:t>
            </a:r>
            <a:r>
              <a:rPr lang="en-US" dirty="0" err="1"/>
              <a:t>nsaids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12" y="0"/>
            <a:ext cx="837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5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Reasoning with word vectors: Analogies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053"/>
            <a:ext cx="3784795" cy="2946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86" y="1184759"/>
            <a:ext cx="3873699" cy="285764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10605"/>
            <a:ext cx="10515600" cy="2228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‘a is to b as c is to ?’ style questions answered by word vectors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Man-&gt; woman : King -&gt; X</a:t>
            </a:r>
          </a:p>
          <a:p>
            <a:pPr lvl="1"/>
            <a:r>
              <a:rPr lang="en-US" dirty="0"/>
              <a:t>Answer by vector offsets</a:t>
            </a:r>
          </a:p>
          <a:p>
            <a:pPr lvl="1"/>
            <a:r>
              <a:rPr lang="en-US" i="1" dirty="0">
                <a:solidFill>
                  <a:srgbClr val="C00000"/>
                </a:solidFill>
              </a:rPr>
              <a:t>vector(“King”) – vector(“Man”) + vector(“Woman”)</a:t>
            </a:r>
            <a:r>
              <a:rPr lang="en-US" dirty="0">
                <a:solidFill>
                  <a:srgbClr val="C00000"/>
                </a:solidFill>
              </a:rPr>
              <a:t>  = vector(“Queen” =X)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4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8: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Training, Loading, word embeddings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3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DA1F-07CD-3349-9902-6FBDD13F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54" y="1127848"/>
            <a:ext cx="10515600" cy="2852737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24EB56-9B70-3145-AECE-F50984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Neural Nets (CNN)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449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already have word vectors.</a:t>
            </a:r>
          </a:p>
          <a:p>
            <a:endParaRPr lang="en-US" dirty="0"/>
          </a:p>
          <a:p>
            <a:r>
              <a:rPr lang="en-US" dirty="0"/>
              <a:t>Can we use these to come up with a way to represent the sentence and classify it ?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:- </a:t>
            </a:r>
            <a:r>
              <a:rPr lang="en-US" i="1" dirty="0">
                <a:solidFill>
                  <a:srgbClr val="0070C0"/>
                </a:solidFill>
              </a:rPr>
              <a:t>“the patient was given </a:t>
            </a:r>
            <a:r>
              <a:rPr lang="en-US" i="1" dirty="0" err="1">
                <a:solidFill>
                  <a:srgbClr val="0070C0"/>
                </a:solidFill>
              </a:rPr>
              <a:t>immuno</a:t>
            </a:r>
            <a:r>
              <a:rPr lang="en-US" i="1" dirty="0">
                <a:solidFill>
                  <a:srgbClr val="0070C0"/>
                </a:solidFill>
              </a:rPr>
              <a:t> therapy”</a:t>
            </a:r>
          </a:p>
          <a:p>
            <a:endParaRPr lang="en-US" b="1" i="1" dirty="0"/>
          </a:p>
          <a:p>
            <a:r>
              <a:rPr lang="en-US" dirty="0"/>
              <a:t>We have vectors for “the”, “patient”, “was”, “given”, …“therapy”.</a:t>
            </a:r>
          </a:p>
          <a:p>
            <a:endParaRPr lang="en-US" dirty="0"/>
          </a:p>
          <a:p>
            <a:r>
              <a:rPr lang="en-US" dirty="0"/>
              <a:t>How can we use the vectors for words to get vector for sentence ?</a:t>
            </a:r>
          </a:p>
        </p:txBody>
      </p:sp>
    </p:spTree>
    <p:extLst>
      <p:ext uri="{BB962C8B-B14F-4D97-AF65-F5344CB8AC3E}">
        <p14:creationId xmlns:p14="http://schemas.microsoft.com/office/powerpoint/2010/main" val="16017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1"/>
          </a:xfrm>
        </p:spPr>
        <p:txBody>
          <a:bodyPr/>
          <a:lstStyle/>
          <a:p>
            <a:r>
              <a:rPr lang="en-US" dirty="0"/>
              <a:t>Trivial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0296"/>
            <a:ext cx="10515600" cy="11506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Apply </a:t>
            </a:r>
            <a:r>
              <a:rPr lang="en-US" dirty="0">
                <a:solidFill>
                  <a:srgbClr val="0070C0"/>
                </a:solidFill>
              </a:rPr>
              <a:t>simple reduction techniques </a:t>
            </a:r>
            <a:r>
              <a:rPr lang="en-US" dirty="0"/>
              <a:t>to generate vectors/features for the sentence and then apply any well-known ML model (LR, SVM ..)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 of word vectors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44" y="2343150"/>
            <a:ext cx="40481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ML Pipeline for text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08555" y="2051965"/>
            <a:ext cx="9534986" cy="2502634"/>
            <a:chOff x="1437813" y="2832145"/>
            <a:chExt cx="9534986" cy="2502634"/>
          </a:xfrm>
        </p:grpSpPr>
        <p:sp>
          <p:nvSpPr>
            <p:cNvPr id="6" name="Flowchart: Punched Tape 5"/>
            <p:cNvSpPr/>
            <p:nvPr/>
          </p:nvSpPr>
          <p:spPr>
            <a:xfrm>
              <a:off x="1437813" y="2900946"/>
              <a:ext cx="914400" cy="804672"/>
            </a:xfrm>
            <a:prstGeom prst="flowChartPunchedTap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Raw Text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884395" y="2873514"/>
              <a:ext cx="1600200" cy="8595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 Preprocessing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000564" y="2887009"/>
              <a:ext cx="1972235" cy="9144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Mathematical representation of language unit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000563" y="4420379"/>
              <a:ext cx="1972235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 Models</a:t>
              </a:r>
            </a:p>
          </p:txBody>
        </p: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>
            <a:xfrm>
              <a:off x="2352213" y="3303282"/>
              <a:ext cx="5321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7036418" y="3278922"/>
              <a:ext cx="1964147" cy="10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8" idx="2"/>
              <a:endCxn id="10" idx="0"/>
            </p:cNvCxnSpPr>
            <p:nvPr/>
          </p:nvCxnSpPr>
          <p:spPr>
            <a:xfrm flipH="1">
              <a:off x="9986681" y="3801409"/>
              <a:ext cx="1" cy="6189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5576048" y="2832145"/>
              <a:ext cx="1972235" cy="914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Split into language units</a:t>
              </a:r>
            </a:p>
          </p:txBody>
        </p:sp>
        <p:cxnSp>
          <p:nvCxnSpPr>
            <p:cNvPr id="29" name="Straight Arrow Connector 28"/>
            <p:cNvCxnSpPr>
              <a:stCxn id="7" idx="3"/>
              <a:endCxn id="20" idx="1"/>
            </p:cNvCxnSpPr>
            <p:nvPr/>
          </p:nvCxnSpPr>
          <p:spPr>
            <a:xfrm flipV="1">
              <a:off x="4484595" y="3289345"/>
              <a:ext cx="1091453" cy="13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808555" y="5235388"/>
            <a:ext cx="1054524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first and arguably most important common denominator across all NLP tasks:</a:t>
            </a:r>
          </a:p>
          <a:p>
            <a:r>
              <a:rPr lang="en-US" sz="2400" u="sng" dirty="0">
                <a:solidFill>
                  <a:srgbClr val="C00000"/>
                </a:solidFill>
              </a:rPr>
              <a:t>How we represent text as input to out ML model?</a:t>
            </a:r>
          </a:p>
        </p:txBody>
      </p:sp>
    </p:spTree>
    <p:extLst>
      <p:ext uri="{BB962C8B-B14F-4D97-AF65-F5344CB8AC3E}">
        <p14:creationId xmlns:p14="http://schemas.microsoft.com/office/powerpoint/2010/main" val="355935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Fallacies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Different sentences </a:t>
            </a:r>
            <a:r>
              <a:rPr lang="en-US" dirty="0"/>
              <a:t>with same words but different ordering will give same vector.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“are you good</a:t>
            </a:r>
            <a:r>
              <a:rPr lang="en-US" dirty="0"/>
              <a:t>” vs </a:t>
            </a:r>
            <a:r>
              <a:rPr lang="en-US" dirty="0">
                <a:solidFill>
                  <a:srgbClr val="0070C0"/>
                </a:solidFill>
              </a:rPr>
              <a:t>“you are good”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Negation </a:t>
            </a:r>
            <a:r>
              <a:rPr lang="en-US" dirty="0"/>
              <a:t>- opposite meaning but very similar words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“I do want a car” </a:t>
            </a:r>
            <a:r>
              <a:rPr lang="en-US" dirty="0"/>
              <a:t>vs </a:t>
            </a:r>
            <a:r>
              <a:rPr lang="en-US" dirty="0">
                <a:solidFill>
                  <a:srgbClr val="0070C0"/>
                </a:solidFill>
              </a:rPr>
              <a:t>“I don’t want a car”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Sentence vector generated via simple operations on word vectors - often </a:t>
            </a:r>
            <a:r>
              <a:rPr lang="en-US" dirty="0">
                <a:solidFill>
                  <a:srgbClr val="C00000"/>
                </a:solidFill>
              </a:rPr>
              <a:t>do not capture </a:t>
            </a:r>
            <a:r>
              <a:rPr lang="en-US" dirty="0"/>
              <a:t>syntactic and semantics properties.</a:t>
            </a:r>
          </a:p>
        </p:txBody>
      </p:sp>
    </p:spTree>
    <p:extLst>
      <p:ext uri="{BB962C8B-B14F-4D97-AF65-F5344CB8AC3E}">
        <p14:creationId xmlns:p14="http://schemas.microsoft.com/office/powerpoint/2010/main" val="423950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Convolutional Neural Nets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CovNet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C00000"/>
                </a:solidFill>
              </a:rPr>
              <a:t>CNN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CNN were initially developed in the neural network </a:t>
            </a:r>
            <a:r>
              <a:rPr lang="en-US" dirty="0">
                <a:solidFill>
                  <a:srgbClr val="0070C0"/>
                </a:solidFill>
              </a:rPr>
              <a:t>image processing </a:t>
            </a:r>
            <a:r>
              <a:rPr lang="en-US" dirty="0"/>
              <a:t>community </a:t>
            </a:r>
          </a:p>
          <a:p>
            <a:pPr lvl="1"/>
            <a:r>
              <a:rPr lang="en-US" dirty="0"/>
              <a:t>Recognizing an object from a pre-defined category (e.g., cat, bicycle, etc.).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CNN typically involves two operations, which can be thought of as </a:t>
            </a:r>
            <a:r>
              <a:rPr lang="en-US" dirty="0">
                <a:solidFill>
                  <a:srgbClr val="0070C0"/>
                </a:solidFill>
              </a:rPr>
              <a:t>feature extractors</a:t>
            </a:r>
            <a:r>
              <a:rPr lang="en-US" dirty="0"/>
              <a:t> that work on 2D input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convolution 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14030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DA1F-07CD-3349-9902-6FBDD13F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54" y="1127848"/>
            <a:ext cx="10515600" cy="2852737"/>
          </a:xfrm>
        </p:spPr>
        <p:txBody>
          <a:bodyPr/>
          <a:lstStyle/>
          <a:p>
            <a:r>
              <a:rPr lang="en-US" dirty="0"/>
              <a:t>Convolutional Neural Nets (CNN)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24EB56-9B70-3145-AECE-F50984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through Image Classification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6293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A0E8-1C06-F646-AA7D-357ED5A76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6200" cy="766989"/>
          </a:xfrm>
        </p:spPr>
        <p:txBody>
          <a:bodyPr>
            <a:normAutofit/>
          </a:bodyPr>
          <a:lstStyle/>
          <a:p>
            <a:r>
              <a:rPr lang="en-US" sz="3600" dirty="0"/>
              <a:t>CNN Architecture for Image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B645C-F9BA-544E-9E8F-2C3E6EA9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99" y="1320800"/>
            <a:ext cx="1043395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4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4A46-5598-C549-9C1C-D72DE5A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600" dirty="0"/>
              <a:t>Traditional Fully Connected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4154C-A4BA-DD4C-8267-F6B5BE90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10785287" cy="4281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073B2-60E6-2A43-8095-F4D4C998ACCA}"/>
              </a:ext>
            </a:extLst>
          </p:cNvPr>
          <p:cNvSpPr txBox="1"/>
          <p:nvPr/>
        </p:nvSpPr>
        <p:spPr>
          <a:xfrm>
            <a:off x="1320800" y="6066971"/>
            <a:ext cx="5789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Use local spatial structure of the 2D input</a:t>
            </a:r>
          </a:p>
        </p:txBody>
      </p:sp>
    </p:spTree>
    <p:extLst>
      <p:ext uri="{BB962C8B-B14F-4D97-AF65-F5344CB8AC3E}">
        <p14:creationId xmlns:p14="http://schemas.microsoft.com/office/powerpoint/2010/main" val="99725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4A46-5598-C549-9C1C-D72DE5A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600" dirty="0"/>
              <a:t>CNN Intuition: Compute Local Spatial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89629-862A-E242-A892-746FE667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52" y="1544899"/>
            <a:ext cx="8299248" cy="50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05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4A46-5598-C549-9C1C-D72DE5A1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>
            <a:normAutofit/>
          </a:bodyPr>
          <a:lstStyle/>
          <a:p>
            <a:r>
              <a:rPr lang="en-US" sz="3600" dirty="0"/>
              <a:t>CNN Intuition: Convoluted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47116-8410-7B41-934E-73ABD64E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1342482"/>
            <a:ext cx="10943771" cy="47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54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A173-DD96-684D-97BB-1EA71413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961"/>
          </a:xfrm>
        </p:spPr>
        <p:txBody>
          <a:bodyPr/>
          <a:lstStyle/>
          <a:p>
            <a:r>
              <a:rPr lang="en-US" dirty="0"/>
              <a:t>Convoluted features: High Level Feature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1A0F7-81AA-F642-8FDC-6B452B07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735396"/>
            <a:ext cx="11219543" cy="314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49CB1-DC48-DD4B-AC34-4FA6116B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1887796"/>
            <a:ext cx="11219543" cy="31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1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A173-DD96-684D-97BB-1EA71413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961"/>
          </a:xfrm>
        </p:spPr>
        <p:txBody>
          <a:bodyPr/>
          <a:lstStyle/>
          <a:p>
            <a:r>
              <a:rPr lang="en-US" dirty="0"/>
              <a:t>Multiple Convolutions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1719A-126A-DC4F-9274-C926E017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87" y="1290461"/>
            <a:ext cx="6698236" cy="3898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C4131-848F-144C-BB7C-E96D144B0A09}"/>
              </a:ext>
            </a:extLst>
          </p:cNvPr>
          <p:cNvSpPr txBox="1"/>
          <p:nvPr/>
        </p:nvSpPr>
        <p:spPr>
          <a:xfrm>
            <a:off x="1178805" y="5618602"/>
            <a:ext cx="613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 written digit CNN demo: https://</a:t>
            </a:r>
            <a:r>
              <a:rPr lang="en-US" dirty="0" err="1"/>
              <a:t>adamharley.com</a:t>
            </a:r>
            <a:r>
              <a:rPr lang="en-US" dirty="0"/>
              <a:t>/</a:t>
            </a:r>
            <a:r>
              <a:rPr lang="en-US" dirty="0" err="1"/>
              <a:t>nn_vis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15661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786-1294-614A-AA11-B5F072E7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4ABB-AC6C-844A-A9D4-17063B8D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8229"/>
            <a:ext cx="10515600" cy="4928734"/>
          </a:xfrm>
        </p:spPr>
        <p:txBody>
          <a:bodyPr/>
          <a:lstStyle/>
          <a:p>
            <a:r>
              <a:rPr lang="en-US" dirty="0"/>
              <a:t>A filter (2D) of some size slides over the 2D data</a:t>
            </a:r>
          </a:p>
          <a:p>
            <a:endParaRPr lang="en-US" dirty="0"/>
          </a:p>
          <a:p>
            <a:r>
              <a:rPr lang="en-US" dirty="0"/>
              <a:t>This filter is 2D matrix of weights</a:t>
            </a:r>
          </a:p>
          <a:p>
            <a:endParaRPr lang="en-US" dirty="0"/>
          </a:p>
          <a:p>
            <a:r>
              <a:rPr lang="en-US" dirty="0"/>
              <a:t>Each sliding operation =&gt; dot product =&gt; one scalar value</a:t>
            </a:r>
          </a:p>
          <a:p>
            <a:endParaRPr lang="en-US" dirty="0"/>
          </a:p>
          <a:p>
            <a:r>
              <a:rPr lang="en-US" dirty="0"/>
              <a:t>After all sliding operations =&gt; a 2D </a:t>
            </a:r>
            <a:r>
              <a:rPr lang="en-US" b="1" dirty="0"/>
              <a:t>convoluted feature </a:t>
            </a:r>
            <a:r>
              <a:rPr lang="en-US" dirty="0"/>
              <a:t>= &gt; some local feature </a:t>
            </a:r>
          </a:p>
          <a:p>
            <a:pPr lvl="1"/>
            <a:r>
              <a:rPr lang="en-US" dirty="0"/>
              <a:t>Automatic feature generation</a:t>
            </a:r>
          </a:p>
          <a:p>
            <a:pPr lvl="1"/>
            <a:r>
              <a:rPr lang="en-US" dirty="0"/>
              <a:t>Learns some aspects of the input (image, text)</a:t>
            </a:r>
          </a:p>
        </p:txBody>
      </p:sp>
    </p:spTree>
    <p:extLst>
      <p:ext uri="{BB962C8B-B14F-4D97-AF65-F5344CB8AC3E}">
        <p14:creationId xmlns:p14="http://schemas.microsoft.com/office/powerpoint/2010/main" val="40940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Represent words as </a:t>
            </a:r>
            <a:r>
              <a:rPr lang="en-US" dirty="0">
                <a:solidFill>
                  <a:srgbClr val="C00000"/>
                </a:solidFill>
              </a:rPr>
              <a:t>discrete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symbols</a:t>
            </a:r>
          </a:p>
          <a:p>
            <a:pPr lvl="1"/>
            <a:r>
              <a:rPr lang="en-US" b="1" dirty="0"/>
              <a:t>Bag-of-words</a:t>
            </a:r>
          </a:p>
          <a:p>
            <a:pPr lvl="2"/>
            <a:r>
              <a:rPr lang="en-US" dirty="0"/>
              <a:t>Frequency based (TF-IDF)</a:t>
            </a:r>
          </a:p>
          <a:p>
            <a:pPr lvl="1"/>
            <a:endParaRPr lang="en-US" dirty="0"/>
          </a:p>
          <a:p>
            <a:r>
              <a:rPr lang="en-US" dirty="0"/>
              <a:t>Represent words by their </a:t>
            </a:r>
            <a:r>
              <a:rPr lang="en-US" dirty="0">
                <a:solidFill>
                  <a:srgbClr val="C00000"/>
                </a:solidFill>
              </a:rPr>
              <a:t>context</a:t>
            </a:r>
          </a:p>
          <a:p>
            <a:pPr lvl="1"/>
            <a:r>
              <a:rPr lang="en-US" dirty="0"/>
              <a:t>Distributional Semantics (Word Embeddings)</a:t>
            </a:r>
          </a:p>
        </p:txBody>
      </p:sp>
    </p:spTree>
    <p:extLst>
      <p:ext uri="{BB962C8B-B14F-4D97-AF65-F5344CB8AC3E}">
        <p14:creationId xmlns:p14="http://schemas.microsoft.com/office/powerpoint/2010/main" val="226836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786-1294-614A-AA11-B5F072E7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Convolution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63CE3-45B2-7041-806E-2522FEC2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91770"/>
            <a:ext cx="9652000" cy="494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37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786-1294-614A-AA11-B5F072E7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2475"/>
          </a:xfrm>
        </p:spPr>
        <p:txBody>
          <a:bodyPr/>
          <a:lstStyle/>
          <a:p>
            <a:r>
              <a:rPr lang="en-US" dirty="0"/>
              <a:t>Sliding operation: Example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788EBD-5F14-F846-8992-0DF81C2C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43" y="1193248"/>
            <a:ext cx="7576457" cy="49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06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7214-9F21-074D-B5E4-2BBCF590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743" cy="737961"/>
          </a:xfrm>
        </p:spPr>
        <p:txBody>
          <a:bodyPr>
            <a:normAutofit/>
          </a:bodyPr>
          <a:lstStyle/>
          <a:p>
            <a:r>
              <a:rPr lang="en-US" sz="3600" b="1" dirty="0"/>
              <a:t>Pooling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A3F4-8844-374A-A1B7-72ED925F6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086"/>
            <a:ext cx="10515600" cy="5073877"/>
          </a:xfrm>
        </p:spPr>
        <p:txBody>
          <a:bodyPr/>
          <a:lstStyle/>
          <a:p>
            <a:r>
              <a:rPr lang="en-US" dirty="0"/>
              <a:t>After obtaining features using convolution, we would next like to use them for classification.</a:t>
            </a:r>
          </a:p>
          <a:p>
            <a:endParaRPr lang="en-US" dirty="0"/>
          </a:p>
          <a:p>
            <a:r>
              <a:rPr lang="en-US" dirty="0"/>
              <a:t>But there will be a lot of convoluted features, because</a:t>
            </a:r>
          </a:p>
          <a:p>
            <a:pPr lvl="1"/>
            <a:r>
              <a:rPr lang="en-US" dirty="0"/>
              <a:t>We typically use a lot of different convolution kernels (128, 256..)</a:t>
            </a:r>
          </a:p>
          <a:p>
            <a:pPr lvl="1"/>
            <a:r>
              <a:rPr lang="en-US" dirty="0"/>
              <a:t>Of different sizes (3, 5, 7 ..)</a:t>
            </a:r>
          </a:p>
          <a:p>
            <a:pPr lvl="1"/>
            <a:endParaRPr lang="en-US" dirty="0"/>
          </a:p>
          <a:p>
            <a:r>
              <a:rPr lang="en-US" dirty="0"/>
              <a:t>Learning a classifier with these many convoluted features (typically in millions) is computationally slow and prone to overfitting</a:t>
            </a:r>
          </a:p>
          <a:p>
            <a:endParaRPr lang="en-US" dirty="0"/>
          </a:p>
          <a:p>
            <a:r>
              <a:rPr lang="en-US" dirty="0"/>
              <a:t>Solution: Pooling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7214-9F21-074D-B5E4-2BBCF590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743" cy="737961"/>
          </a:xfrm>
        </p:spPr>
        <p:txBody>
          <a:bodyPr>
            <a:normAutofit/>
          </a:bodyPr>
          <a:lstStyle/>
          <a:p>
            <a:r>
              <a:rPr lang="en-US" sz="3600" b="1" dirty="0"/>
              <a:t>Pooling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A3F4-8844-374A-A1B7-72ED925F6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086"/>
            <a:ext cx="10515600" cy="507387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convolved features =&gt; “stationarity” property of a subset of input</a:t>
            </a:r>
          </a:p>
          <a:p>
            <a:endParaRPr lang="en-US" dirty="0"/>
          </a:p>
          <a:p>
            <a:r>
              <a:rPr lang="en-US" dirty="0"/>
              <a:t>Pooling =&gt; aggregate statistics of these features at various locations</a:t>
            </a:r>
          </a:p>
          <a:p>
            <a:endParaRPr lang="en-US" dirty="0"/>
          </a:p>
          <a:p>
            <a:r>
              <a:rPr lang="en-US" dirty="0"/>
              <a:t>Compute the mean (or max) value of a particular feature over a region of the image. </a:t>
            </a:r>
          </a:p>
        </p:txBody>
      </p:sp>
    </p:spTree>
    <p:extLst>
      <p:ext uri="{BB962C8B-B14F-4D97-AF65-F5344CB8AC3E}">
        <p14:creationId xmlns:p14="http://schemas.microsoft.com/office/powerpoint/2010/main" val="647547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7214-9F21-074D-B5E4-2BBCF590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9743" cy="737961"/>
          </a:xfrm>
        </p:spPr>
        <p:txBody>
          <a:bodyPr>
            <a:normAutofit/>
          </a:bodyPr>
          <a:lstStyle/>
          <a:p>
            <a:r>
              <a:rPr lang="en-US" sz="3600" b="1" dirty="0"/>
              <a:t>Pooling</a:t>
            </a:r>
            <a:endParaRPr lang="en-US" sz="3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E9366D-E2F7-0146-B2CD-A5C7EE0F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86" y="1340663"/>
            <a:ext cx="9093200" cy="52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403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DA1F-07CD-3349-9902-6FBDD13F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54" y="1127848"/>
            <a:ext cx="10515600" cy="2852737"/>
          </a:xfrm>
        </p:spPr>
        <p:txBody>
          <a:bodyPr/>
          <a:lstStyle/>
          <a:p>
            <a:r>
              <a:rPr lang="en-US" dirty="0"/>
              <a:t>CNN for Text classification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24EB56-9B70-3145-AECE-F50984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9387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79A3ED-D331-2848-BCF5-A5BB4324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332"/>
          </a:xfrm>
        </p:spPr>
        <p:txBody>
          <a:bodyPr>
            <a:normAutofit fontScale="90000"/>
          </a:bodyPr>
          <a:lstStyle/>
          <a:p>
            <a:r>
              <a:rPr lang="en-US" dirty="0"/>
              <a:t>Input: Embedding Space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158CCB-D7E6-D84C-AE20-7808E9E77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1" y="1430337"/>
            <a:ext cx="10802258" cy="607332"/>
          </a:xfrm>
        </p:spPr>
        <p:txBody>
          <a:bodyPr>
            <a:noAutofit/>
          </a:bodyPr>
          <a:lstStyle/>
          <a:p>
            <a:r>
              <a:rPr lang="en-US" sz="2400" dirty="0"/>
              <a:t>A 2D matrix, where each word is represented by a fixed dimension vector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FBEA0-5BFB-6243-8F1C-DECC9FA4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73" y="2306864"/>
            <a:ext cx="4720054" cy="32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2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79A3ED-D331-2848-BCF5-A5BB4324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332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Kernel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158CCB-D7E6-D84C-AE20-7808E9E77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1" y="1430337"/>
            <a:ext cx="10758715" cy="1559606"/>
          </a:xfrm>
        </p:spPr>
        <p:txBody>
          <a:bodyPr>
            <a:noAutofit/>
          </a:bodyPr>
          <a:lstStyle/>
          <a:p>
            <a:r>
              <a:rPr lang="en-US" sz="2400" dirty="0"/>
              <a:t>The height of the kernel will be the number of embeddings it will see at once, similar to representing an </a:t>
            </a:r>
            <a:r>
              <a:rPr lang="en-US" sz="2400" dirty="0">
                <a:hlinkClick r:id="rId2"/>
              </a:rPr>
              <a:t>n-gram</a:t>
            </a:r>
            <a:r>
              <a:rPr lang="en-US" sz="2400" dirty="0"/>
              <a:t> in a word model =&gt; kernel size (2 here)</a:t>
            </a:r>
          </a:p>
          <a:p>
            <a:endParaRPr lang="en-US" sz="2400" dirty="0"/>
          </a:p>
          <a:p>
            <a:r>
              <a:rPr lang="en-US" sz="2400" dirty="0"/>
              <a:t>The width of the kernel should span the length of an entire word embedding.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2F65E8-84DE-A243-B090-4CECE8D07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4" y="3609522"/>
            <a:ext cx="6299541" cy="24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88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/>
              <a:t>Convolution over Word Sequences </a:t>
            </a:r>
          </a:p>
        </p:txBody>
      </p:sp>
      <p:pic>
        <p:nvPicPr>
          <p:cNvPr id="4098" name="Picture 2" descr="Convolutional output from convolving a pair of sequential words.">
            <a:extLst>
              <a:ext uri="{FF2B5EF4-FFF2-40B4-BE49-F238E27FC236}">
                <a16:creationId xmlns:a16="http://schemas.microsoft.com/office/drawing/2014/main" id="{235D5344-52F7-1C42-AB35-6E572C06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" y="986971"/>
            <a:ext cx="10305144" cy="515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BE5A4-BA33-AD4F-8327-ACF9D0F53E67}"/>
              </a:ext>
            </a:extLst>
          </p:cNvPr>
          <p:cNvSpPr txBox="1"/>
          <p:nvPr/>
        </p:nvSpPr>
        <p:spPr>
          <a:xfrm>
            <a:off x="1465943" y="5270864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 size = 2</a:t>
            </a:r>
          </a:p>
          <a:p>
            <a:endParaRPr lang="en-US" sz="2400" dirty="0"/>
          </a:p>
          <a:p>
            <a:r>
              <a:rPr lang="en-US" sz="2400" dirty="0"/>
              <a:t>What is this particular convolution step learning?</a:t>
            </a:r>
          </a:p>
        </p:txBody>
      </p:sp>
    </p:spTree>
    <p:extLst>
      <p:ext uri="{BB962C8B-B14F-4D97-AF65-F5344CB8AC3E}">
        <p14:creationId xmlns:p14="http://schemas.microsoft.com/office/powerpoint/2010/main" val="1671267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/>
              <a:t>Convolution over Word Sequences </a:t>
            </a:r>
          </a:p>
        </p:txBody>
      </p:sp>
      <p:pic>
        <p:nvPicPr>
          <p:cNvPr id="4098" name="Picture 2" descr="Convolutional output from convolving a pair of sequential words.">
            <a:extLst>
              <a:ext uri="{FF2B5EF4-FFF2-40B4-BE49-F238E27FC236}">
                <a16:creationId xmlns:a16="http://schemas.microsoft.com/office/drawing/2014/main" id="{235D5344-52F7-1C42-AB35-6E572C06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" y="986971"/>
            <a:ext cx="10305144" cy="515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BE5A4-BA33-AD4F-8327-ACF9D0F53E67}"/>
              </a:ext>
            </a:extLst>
          </p:cNvPr>
          <p:cNvSpPr txBox="1"/>
          <p:nvPr/>
        </p:nvSpPr>
        <p:spPr>
          <a:xfrm>
            <a:off x="1465943" y="5270864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 size = 2</a:t>
            </a:r>
          </a:p>
          <a:p>
            <a:endParaRPr lang="en-US" sz="2400" dirty="0"/>
          </a:p>
          <a:p>
            <a:r>
              <a:rPr lang="en-US" sz="2400" dirty="0"/>
              <a:t>What is this particular convolution step learning?</a:t>
            </a:r>
          </a:p>
        </p:txBody>
      </p:sp>
    </p:spTree>
    <p:extLst>
      <p:ext uri="{BB962C8B-B14F-4D97-AF65-F5344CB8AC3E}">
        <p14:creationId xmlns:p14="http://schemas.microsoft.com/office/powerpoint/2010/main" val="221047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DA1F-07CD-3349-9902-6FBDD13F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54" y="1127848"/>
            <a:ext cx="10515600" cy="2852737"/>
          </a:xfrm>
        </p:spPr>
        <p:txBody>
          <a:bodyPr/>
          <a:lstStyle/>
          <a:p>
            <a:r>
              <a:rPr lang="en-US" dirty="0"/>
              <a:t>Bag-of-word representation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24EB56-9B70-3145-AECE-F50984C1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One-hot encoding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0752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/>
              <a:t>Recognizing General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BE5A4-BA33-AD4F-8327-ACF9D0F53E67}"/>
              </a:ext>
            </a:extLst>
          </p:cNvPr>
          <p:cNvSpPr txBox="1"/>
          <p:nvPr/>
        </p:nvSpPr>
        <p:spPr>
          <a:xfrm>
            <a:off x="1465943" y="5270864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2 grams, which indicative of a positive sentiment?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604D1-1A62-AA4C-8302-4096775D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43" y="1364562"/>
            <a:ext cx="80772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/>
              <a:t>Convolution over the entire sentence</a:t>
            </a:r>
          </a:p>
        </p:txBody>
      </p:sp>
      <p:pic>
        <p:nvPicPr>
          <p:cNvPr id="1026" name="Picture 2" descr="Convolutional kernel sliding over a full phrase and producing an output, feature vector.">
            <a:extLst>
              <a:ext uri="{FF2B5EF4-FFF2-40B4-BE49-F238E27FC236}">
                <a16:creationId xmlns:a16="http://schemas.microsoft.com/office/drawing/2014/main" id="{4F501005-0994-584C-A7C1-F00E03F4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63" y="1473199"/>
            <a:ext cx="9022813" cy="428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59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DBC-4BD2-0A41-BF2F-91B775A3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257" cy="839561"/>
          </a:xfrm>
        </p:spPr>
        <p:txBody>
          <a:bodyPr>
            <a:normAutofit/>
          </a:bodyPr>
          <a:lstStyle/>
          <a:p>
            <a:r>
              <a:rPr lang="en-US" sz="3600" dirty="0" err="1"/>
              <a:t>Maxpooling</a:t>
            </a:r>
            <a:r>
              <a:rPr lang="en-US" sz="3600" dirty="0"/>
              <a:t> 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A93CE-A1ED-104B-A2D9-F8A12EFE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56" y="1621698"/>
            <a:ext cx="7912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77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6411-96A9-5546-A88A-89E151F8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292"/>
          </a:xfrm>
        </p:spPr>
        <p:txBody>
          <a:bodyPr>
            <a:noAutofit/>
          </a:bodyPr>
          <a:lstStyle/>
          <a:p>
            <a:r>
              <a:rPr lang="en-US" sz="3600" dirty="0"/>
              <a:t>Multiple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B229-2219-2D43-AF0E-CA4C4FD4F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754"/>
            <a:ext cx="10515600" cy="5031209"/>
          </a:xfrm>
        </p:spPr>
        <p:txBody>
          <a:bodyPr/>
          <a:lstStyle/>
          <a:p>
            <a:r>
              <a:rPr lang="en-US" dirty="0"/>
              <a:t>One convolutional kernel is not enough to detect all the different kinds of features that will be useful for a classification task.</a:t>
            </a:r>
          </a:p>
          <a:p>
            <a:endParaRPr lang="en-US" dirty="0"/>
          </a:p>
          <a:p>
            <a:r>
              <a:rPr lang="en-US" dirty="0"/>
              <a:t>Need multiple kernel of different sizes to automatically learn local features</a:t>
            </a:r>
          </a:p>
          <a:p>
            <a:endParaRPr lang="en-US" dirty="0"/>
          </a:p>
          <a:p>
            <a:r>
              <a:rPr lang="en-US" dirty="0"/>
              <a:t>Typical kernel sizes: 3, 5, 7,</a:t>
            </a:r>
          </a:p>
          <a:p>
            <a:endParaRPr lang="en-US" dirty="0"/>
          </a:p>
          <a:p>
            <a:r>
              <a:rPr lang="en-US" dirty="0"/>
              <a:t>Number of kernels: 64, 128, 256, 512</a:t>
            </a:r>
          </a:p>
        </p:txBody>
      </p:sp>
    </p:spTree>
    <p:extLst>
      <p:ext uri="{BB962C8B-B14F-4D97-AF65-F5344CB8AC3E}">
        <p14:creationId xmlns:p14="http://schemas.microsoft.com/office/powerpoint/2010/main" val="354908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980" y="203761"/>
            <a:ext cx="10515600" cy="800287"/>
          </a:xfrm>
        </p:spPr>
        <p:txBody>
          <a:bodyPr/>
          <a:lstStyle/>
          <a:p>
            <a:r>
              <a:rPr lang="en-US" dirty="0"/>
              <a:t>conv1d, padded with max pooling over 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0" y="1165412"/>
            <a:ext cx="9820275" cy="551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05" y="38100"/>
            <a:ext cx="675322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55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8: Text Classification using Neural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3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Bag-of-words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Represent words as discrete symbols </a:t>
            </a:r>
          </a:p>
          <a:p>
            <a:pPr lvl="1"/>
            <a:r>
              <a:rPr lang="en-US" dirty="0" err="1">
                <a:solidFill>
                  <a:srgbClr val="C00000"/>
                </a:solidFill>
              </a:rPr>
              <a:t>Localist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representation</a:t>
            </a:r>
          </a:p>
          <a:p>
            <a:pPr lvl="1"/>
            <a:endParaRPr lang="en-US" dirty="0"/>
          </a:p>
          <a:p>
            <a:r>
              <a:rPr lang="en-US" dirty="0"/>
              <a:t>Encode position in the vocabulary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Vocab = [w1, w2, w3, w4, w5 …, w</a:t>
            </a:r>
            <a:r>
              <a:rPr lang="en-US" baseline="-25000" dirty="0">
                <a:solidFill>
                  <a:srgbClr val="0070C0"/>
                </a:solidFill>
              </a:rPr>
              <a:t>n-3</a:t>
            </a:r>
            <a:r>
              <a:rPr lang="en-US" dirty="0">
                <a:solidFill>
                  <a:srgbClr val="0070C0"/>
                </a:solidFill>
              </a:rPr>
              <a:t>, w</a:t>
            </a:r>
            <a:r>
              <a:rPr lang="en-US" baseline="-25000" dirty="0">
                <a:solidFill>
                  <a:srgbClr val="0070C0"/>
                </a:solidFill>
              </a:rPr>
              <a:t>n-2</a:t>
            </a:r>
            <a:r>
              <a:rPr lang="en-US" dirty="0">
                <a:solidFill>
                  <a:srgbClr val="0070C0"/>
                </a:solidFill>
              </a:rPr>
              <a:t>, w</a:t>
            </a:r>
            <a:r>
              <a:rPr lang="en-US" baseline="-25000" dirty="0">
                <a:solidFill>
                  <a:srgbClr val="0070C0"/>
                </a:solidFill>
              </a:rPr>
              <a:t>n-1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w</a:t>
            </a:r>
            <a:r>
              <a:rPr lang="en-US" baseline="-25000" dirty="0" err="1">
                <a:solidFill>
                  <a:srgbClr val="0070C0"/>
                </a:solidFill>
              </a:rPr>
              <a:t>n</a:t>
            </a:r>
            <a:r>
              <a:rPr lang="en-US" dirty="0">
                <a:solidFill>
                  <a:srgbClr val="0070C0"/>
                </a:solidFill>
              </a:rPr>
              <a:t>]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One-hot </a:t>
            </a:r>
            <a:r>
              <a:rPr lang="en-US" dirty="0"/>
              <a:t>vectors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w1 = [1 0 0 0 0   … 0 0 0 0]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w2 = [0 1 0 0 0   … 0 0 0 0]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The encoding of a given word is simply the vector in which the </a:t>
            </a:r>
            <a:r>
              <a:rPr lang="en-US" b="1" dirty="0"/>
              <a:t>corresponding element is set to one</a:t>
            </a:r>
            <a:r>
              <a:rPr lang="en-US" dirty="0"/>
              <a:t>, and all other elements are zero.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056297" y="39996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040799" y="5223645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941334" y="2341593"/>
            <a:ext cx="819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70C0"/>
                </a:solidFill>
              </a:rPr>
              <a:t>lexicon = {nausea, vomiting, diarrhea, rash, headache}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471330" y="3194474"/>
            <a:ext cx="419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nausea =      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471331" y="3839324"/>
            <a:ext cx="447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vomiting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471331" y="4435540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diarrhea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471332" y="5023220"/>
            <a:ext cx="429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rash   =         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471332" y="5623927"/>
            <a:ext cx="4311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headache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40799" y="3238014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471332" y="896710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65114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Bag-of-words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89810"/>
          </a:xfrm>
        </p:spPr>
        <p:txBody>
          <a:bodyPr/>
          <a:lstStyle/>
          <a:p>
            <a:r>
              <a:rPr lang="en-US" dirty="0"/>
              <a:t>Vector dimension = Size of lexicon/Vocabulary </a:t>
            </a:r>
          </a:p>
          <a:p>
            <a:pPr lvl="1"/>
            <a:r>
              <a:rPr lang="en-US" dirty="0"/>
              <a:t>Very </a:t>
            </a:r>
            <a:r>
              <a:rPr lang="en-US" dirty="0">
                <a:solidFill>
                  <a:srgbClr val="C00000"/>
                </a:solidFill>
              </a:rPr>
              <a:t>large </a:t>
            </a:r>
            <a:r>
              <a:rPr lang="en-US" dirty="0"/>
              <a:t>number of </a:t>
            </a:r>
            <a:r>
              <a:rPr lang="en-US" dirty="0">
                <a:solidFill>
                  <a:srgbClr val="C00000"/>
                </a:solidFill>
              </a:rPr>
              <a:t>features/dimensions</a:t>
            </a:r>
          </a:p>
          <a:p>
            <a:pPr lvl="1"/>
            <a:r>
              <a:rPr lang="en-US" dirty="0"/>
              <a:t>Length of the vector might be thousands or millions of positions</a:t>
            </a:r>
          </a:p>
          <a:p>
            <a:pPr lvl="1"/>
            <a:endParaRPr lang="en-US" dirty="0"/>
          </a:p>
          <a:p>
            <a:r>
              <a:rPr lang="en-US" dirty="0"/>
              <a:t>This results in a vector with lots of zero scores, called a </a:t>
            </a:r>
            <a:r>
              <a:rPr lang="en-US" dirty="0">
                <a:solidFill>
                  <a:srgbClr val="C00000"/>
                </a:solidFill>
              </a:rPr>
              <a:t>sparse vector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sparse representation.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0165" y="5432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481" y="4832447"/>
            <a:ext cx="10260107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Sparse </a:t>
            </a:r>
            <a:r>
              <a:rPr lang="en-US" sz="2400" dirty="0"/>
              <a:t>vectors require more memory and computational resources when modeling and the </a:t>
            </a:r>
            <a:r>
              <a:rPr lang="en-US" sz="2400" dirty="0">
                <a:solidFill>
                  <a:srgbClr val="0070C0"/>
                </a:solidFill>
              </a:rPr>
              <a:t>very large dimensions </a:t>
            </a:r>
            <a:r>
              <a:rPr lang="en-US" sz="2400" dirty="0"/>
              <a:t>can make the modeling process very challenging for traditional algorithms.</a:t>
            </a:r>
          </a:p>
        </p:txBody>
      </p:sp>
    </p:spTree>
    <p:extLst>
      <p:ext uri="{BB962C8B-B14F-4D97-AF65-F5344CB8AC3E}">
        <p14:creationId xmlns:p14="http://schemas.microsoft.com/office/powerpoint/2010/main" val="37410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2311</Words>
  <Application>Microsoft Office PowerPoint</Application>
  <PresentationFormat>Widescreen</PresentationFormat>
  <Paragraphs>332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HIDS-7006:  AI for Health Applications</vt:lpstr>
      <vt:lpstr>Introduction to text representation for ML</vt:lpstr>
      <vt:lpstr>Text Representation</vt:lpstr>
      <vt:lpstr>Typical ML Pipeline for text</vt:lpstr>
      <vt:lpstr>Approaches </vt:lpstr>
      <vt:lpstr>Bag-of-word representation</vt:lpstr>
      <vt:lpstr>Bag-of-words</vt:lpstr>
      <vt:lpstr> </vt:lpstr>
      <vt:lpstr>Issues with Bag-of-words (1)</vt:lpstr>
      <vt:lpstr>Issues with Bag-of-words (2)</vt:lpstr>
      <vt:lpstr>Solution</vt:lpstr>
      <vt:lpstr>Lab 8</vt:lpstr>
      <vt:lpstr>Distributional Semantics</vt:lpstr>
      <vt:lpstr>Distributional Semantics</vt:lpstr>
      <vt:lpstr>Representing words by their context</vt:lpstr>
      <vt:lpstr>Word vectors</vt:lpstr>
      <vt:lpstr>Learning Word vectors: Word2vec</vt:lpstr>
      <vt:lpstr>Word2Vec Overview</vt:lpstr>
      <vt:lpstr>Word2vec: The Skip-Gram Model</vt:lpstr>
      <vt:lpstr>Skip-Gram Model : High Level Insight</vt:lpstr>
      <vt:lpstr>Skip-Gram Model : High Level Insight</vt:lpstr>
      <vt:lpstr>Trick: Fake Classification Task</vt:lpstr>
      <vt:lpstr>Example: Training Samples (window size =2)</vt:lpstr>
      <vt:lpstr>What is the model learning?</vt:lpstr>
      <vt:lpstr>How to train?</vt:lpstr>
      <vt:lpstr>Model Details</vt:lpstr>
      <vt:lpstr>PowerPoint Presentation</vt:lpstr>
      <vt:lpstr>After training</vt:lpstr>
      <vt:lpstr>After training</vt:lpstr>
      <vt:lpstr>The Hidden Layer</vt:lpstr>
      <vt:lpstr>PowerPoint Presentation</vt:lpstr>
      <vt:lpstr>Skip-Gram Model Network: Intuition</vt:lpstr>
      <vt:lpstr>Skip-Gram Model Network: Intuition</vt:lpstr>
      <vt:lpstr>PowerPoint Presentation</vt:lpstr>
      <vt:lpstr>Reasoning with word vectors: Analogies </vt:lpstr>
      <vt:lpstr>Lab 8: Demo</vt:lpstr>
      <vt:lpstr>Text Classification</vt:lpstr>
      <vt:lpstr>Motivation</vt:lpstr>
      <vt:lpstr>Trivial Approaches</vt:lpstr>
      <vt:lpstr>Fallacies</vt:lpstr>
      <vt:lpstr>Solution: Convolutional Neural Nets </vt:lpstr>
      <vt:lpstr>Convolutional Neural Nets (CNN)</vt:lpstr>
      <vt:lpstr>CNN Architecture for Image Classification</vt:lpstr>
      <vt:lpstr>Traditional Fully Connected Neural Network</vt:lpstr>
      <vt:lpstr>CNN Intuition: Compute Local Spatial features</vt:lpstr>
      <vt:lpstr>CNN Intuition: Convoluted features</vt:lpstr>
      <vt:lpstr>Convoluted features: High Level Feature</vt:lpstr>
      <vt:lpstr>Multiple Convolutions</vt:lpstr>
      <vt:lpstr>Convolution</vt:lpstr>
      <vt:lpstr>Convolution Example</vt:lpstr>
      <vt:lpstr>Sliding operation: Example</vt:lpstr>
      <vt:lpstr>Pooling</vt:lpstr>
      <vt:lpstr>Pooling</vt:lpstr>
      <vt:lpstr>Pooling</vt:lpstr>
      <vt:lpstr>CNN for Text classification</vt:lpstr>
      <vt:lpstr>Input: Embedding Space </vt:lpstr>
      <vt:lpstr>Convolution Kernel</vt:lpstr>
      <vt:lpstr>Convolution over Word Sequences </vt:lpstr>
      <vt:lpstr>Convolution over Word Sequences </vt:lpstr>
      <vt:lpstr>Recognizing General Patterns</vt:lpstr>
      <vt:lpstr>Convolution over the entire sentence</vt:lpstr>
      <vt:lpstr>Maxpooling over time</vt:lpstr>
      <vt:lpstr>Multiple Kernels</vt:lpstr>
      <vt:lpstr>conv1d, padded with max pooling over time</vt:lpstr>
      <vt:lpstr>PowerPoint Presentation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HIDS-506:  AI for Health Applications</dc:title>
  <dc:creator>Samir Gupta</dc:creator>
  <cp:lastModifiedBy>Samir Gupta</cp:lastModifiedBy>
  <cp:revision>10</cp:revision>
  <dcterms:created xsi:type="dcterms:W3CDTF">2022-02-10T14:33:35Z</dcterms:created>
  <dcterms:modified xsi:type="dcterms:W3CDTF">2024-05-21T09:46:27Z</dcterms:modified>
</cp:coreProperties>
</file>